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71" r:id="rId4"/>
    <p:sldId id="257" r:id="rId5"/>
    <p:sldId id="258" r:id="rId6"/>
    <p:sldId id="259" r:id="rId7"/>
    <p:sldId id="261" r:id="rId8"/>
    <p:sldId id="263" r:id="rId9"/>
    <p:sldId id="268" r:id="rId10"/>
    <p:sldId id="269" r:id="rId11"/>
    <p:sldId id="270" r:id="rId12"/>
    <p:sldId id="265" r:id="rId13"/>
    <p:sldId id="266" r:id="rId14"/>
    <p:sldId id="267" r:id="rId15"/>
    <p:sldId id="260" r:id="rId1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500CD-AB68-489D-B897-6E0E8D35DEA4}" type="datetimeFigureOut">
              <a:rPr lang="th-TH" smtClean="0"/>
              <a:pPr/>
              <a:t>04/09/57</a:t>
            </a:fld>
            <a:endParaRPr lang="th-TH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69305B9-F166-4AF4-A19B-1F292D54FE78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500CD-AB68-489D-B897-6E0E8D35DEA4}" type="datetimeFigureOut">
              <a:rPr lang="th-TH" smtClean="0"/>
              <a:pPr/>
              <a:t>04/09/57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305B9-F166-4AF4-A19B-1F292D54FE7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69305B9-F166-4AF4-A19B-1F292D54FE78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500CD-AB68-489D-B897-6E0E8D35DEA4}" type="datetimeFigureOut">
              <a:rPr lang="th-TH" smtClean="0"/>
              <a:pPr/>
              <a:t>04/09/57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500CD-AB68-489D-B897-6E0E8D35DEA4}" type="datetimeFigureOut">
              <a:rPr lang="th-TH" smtClean="0"/>
              <a:pPr/>
              <a:t>04/09/57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69305B9-F166-4AF4-A19B-1F292D54FE78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500CD-AB68-489D-B897-6E0E8D35DEA4}" type="datetimeFigureOut">
              <a:rPr lang="th-TH" smtClean="0"/>
              <a:pPr/>
              <a:t>04/09/57</a:t>
            </a:fld>
            <a:endParaRPr lang="th-TH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69305B9-F166-4AF4-A19B-1F292D54FE78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A5500CD-AB68-489D-B897-6E0E8D35DEA4}" type="datetimeFigureOut">
              <a:rPr lang="th-TH" smtClean="0"/>
              <a:pPr/>
              <a:t>04/09/57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305B9-F166-4AF4-A19B-1F292D54FE78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500CD-AB68-489D-B897-6E0E8D35DEA4}" type="datetimeFigureOut">
              <a:rPr lang="th-TH" smtClean="0"/>
              <a:pPr/>
              <a:t>04/09/57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th-TH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69305B9-F166-4AF4-A19B-1F292D54FE78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500CD-AB68-489D-B897-6E0E8D35DEA4}" type="datetimeFigureOut">
              <a:rPr lang="th-TH" smtClean="0"/>
              <a:pPr/>
              <a:t>04/09/57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69305B9-F166-4AF4-A19B-1F292D54FE7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500CD-AB68-489D-B897-6E0E8D35DEA4}" type="datetimeFigureOut">
              <a:rPr lang="th-TH" smtClean="0"/>
              <a:pPr/>
              <a:t>04/09/57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69305B9-F166-4AF4-A19B-1F292D54FE7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69305B9-F166-4AF4-A19B-1F292D54FE78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500CD-AB68-489D-B897-6E0E8D35DEA4}" type="datetimeFigureOut">
              <a:rPr lang="th-TH" smtClean="0"/>
              <a:pPr/>
              <a:t>04/09/57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69305B9-F166-4AF4-A19B-1F292D54FE78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A5500CD-AB68-489D-B897-6E0E8D35DEA4}" type="datetimeFigureOut">
              <a:rPr lang="th-TH" smtClean="0"/>
              <a:pPr/>
              <a:t>04/09/57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A5500CD-AB68-489D-B897-6E0E8D35DEA4}" type="datetimeFigureOut">
              <a:rPr lang="th-TH" smtClean="0"/>
              <a:pPr/>
              <a:t>04/09/57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th-TH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69305B9-F166-4AF4-A19B-1F292D54FE78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h-TH" sz="4400" b="1" dirty="0" smtClean="0">
                <a:latin typeface="Cordia New" pitchFamily="34" charset="-34"/>
                <a:cs typeface="Cordia New" pitchFamily="34" charset="-34"/>
              </a:rPr>
              <a:t>การวิจัยธุรกิจและระบบสารสนเทศเพื่อการจัดการ</a:t>
            </a:r>
            <a:endParaRPr lang="th-TH" sz="4400" b="1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h-TH" sz="4800" b="1" dirty="0" smtClean="0">
                <a:latin typeface="Angsana New" pitchFamily="18" charset="-34"/>
              </a:rPr>
              <a:t>ปฐมนิเทศชุดวิชา </a:t>
            </a:r>
            <a:r>
              <a:rPr lang="en-US" sz="4800" b="1" dirty="0" smtClean="0">
                <a:latin typeface="Angsana New" pitchFamily="18" charset="-34"/>
              </a:rPr>
              <a:t>32725</a:t>
            </a:r>
            <a:endParaRPr lang="th-TH" sz="4800" b="1" dirty="0">
              <a:latin typeface="Angsana New" pitchFamily="18" charset="-34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7467600" cy="11430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latin typeface="Cordia New" pitchFamily="34" charset="-34"/>
                <a:cs typeface="Cordia New" pitchFamily="34" charset="-34"/>
              </a:rPr>
              <a:t>Strategic Business Objectives </a:t>
            </a:r>
            <a:endParaRPr lang="th-TH" sz="5400" b="1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1340768"/>
            <a:ext cx="7467600" cy="5040560"/>
          </a:xfrm>
        </p:spPr>
        <p:txBody>
          <a:bodyPr>
            <a:noAutofit/>
          </a:bodyPr>
          <a:lstStyle/>
          <a:p>
            <a:r>
              <a:rPr lang="th-TH" sz="3200" b="1" dirty="0" smtClean="0">
                <a:latin typeface="Cordia New" pitchFamily="34" charset="-34"/>
                <a:cs typeface="Cordia New" pitchFamily="34" charset="-34"/>
              </a:rPr>
              <a:t>เพื่อการดำเนินงานที่เป็นเลิศ </a:t>
            </a:r>
            <a:endParaRPr lang="en-US" sz="3200" b="1" dirty="0" smtClean="0">
              <a:latin typeface="Cordia New" pitchFamily="34" charset="-34"/>
              <a:cs typeface="Cordia New" pitchFamily="34" charset="-34"/>
            </a:endParaRPr>
          </a:p>
          <a:p>
            <a:pPr>
              <a:buNone/>
            </a:pPr>
            <a:r>
              <a:rPr lang="en-US" sz="3200" b="1" dirty="0" smtClean="0">
                <a:latin typeface="Cordia New" pitchFamily="34" charset="-34"/>
                <a:cs typeface="Cordia New" pitchFamily="34" charset="-34"/>
              </a:rPr>
              <a:t>(Operational excellence)</a:t>
            </a:r>
          </a:p>
          <a:p>
            <a:r>
              <a:rPr lang="th-TH" sz="3200" b="1" dirty="0" smtClean="0">
                <a:latin typeface="Cordia New" pitchFamily="34" charset="-34"/>
                <a:cs typeface="Cordia New" pitchFamily="34" charset="-34"/>
              </a:rPr>
              <a:t>เพื่อสร้างสินค้าหรือบริการใหม่ๆ</a:t>
            </a:r>
            <a:endParaRPr lang="en-US" sz="3200" b="1" dirty="0" smtClean="0">
              <a:latin typeface="Cordia New" pitchFamily="34" charset="-34"/>
              <a:cs typeface="Cordia New" pitchFamily="34" charset="-34"/>
            </a:endParaRPr>
          </a:p>
          <a:p>
            <a:pPr>
              <a:buNone/>
            </a:pPr>
            <a:r>
              <a:rPr lang="en-US" sz="3200" b="1" dirty="0" smtClean="0">
                <a:latin typeface="Cordia New" pitchFamily="34" charset="-34"/>
                <a:cs typeface="Cordia New" pitchFamily="34" charset="-34"/>
              </a:rPr>
              <a:t>(New products or services)</a:t>
            </a:r>
          </a:p>
          <a:p>
            <a:r>
              <a:rPr lang="th-TH" sz="3200" b="1" dirty="0" smtClean="0">
                <a:latin typeface="Cordia New" pitchFamily="34" charset="-34"/>
                <a:cs typeface="Cordia New" pitchFamily="34" charset="-34"/>
              </a:rPr>
              <a:t>เพื่อแบบจำลองธุรกิจในรูปแบบใหม่</a:t>
            </a:r>
            <a:endParaRPr lang="en-US" sz="3200" b="1" dirty="0" smtClean="0">
              <a:latin typeface="Cordia New" pitchFamily="34" charset="-34"/>
              <a:cs typeface="Cordia New" pitchFamily="34" charset="-34"/>
            </a:endParaRPr>
          </a:p>
          <a:p>
            <a:pPr>
              <a:buNone/>
            </a:pPr>
            <a:r>
              <a:rPr lang="en-US" sz="3200" b="1" dirty="0" smtClean="0">
                <a:latin typeface="Cordia New" pitchFamily="34" charset="-34"/>
                <a:cs typeface="Cordia New" pitchFamily="34" charset="-34"/>
              </a:rPr>
              <a:t>(New business models)</a:t>
            </a:r>
          </a:p>
          <a:p>
            <a:r>
              <a:rPr lang="th-TH" sz="3200" b="1" dirty="0" smtClean="0">
                <a:latin typeface="Cordia New" pitchFamily="34" charset="-34"/>
                <a:cs typeface="Cordia New" pitchFamily="34" charset="-34"/>
              </a:rPr>
              <a:t>เพื่อการสร้างความสัมพันธ์อันดีกับลูกค้าและซัพพลายเออร์</a:t>
            </a:r>
          </a:p>
          <a:p>
            <a:pPr>
              <a:buNone/>
            </a:pPr>
            <a:r>
              <a:rPr lang="th-TH" sz="3600" b="1" dirty="0" smtClean="0">
                <a:latin typeface="Cordia New" pitchFamily="34" charset="-34"/>
                <a:cs typeface="Cordia New" pitchFamily="34" charset="-34"/>
              </a:rPr>
              <a:t>(</a:t>
            </a:r>
            <a:r>
              <a:rPr lang="en-US" sz="3600" b="1" dirty="0" smtClean="0">
                <a:latin typeface="Cordia New" pitchFamily="34" charset="-34"/>
                <a:cs typeface="Cordia New" pitchFamily="34" charset="-34"/>
              </a:rPr>
              <a:t>Customer and Supplier Intimacy)</a:t>
            </a:r>
            <a:r>
              <a:rPr lang="th-TH" sz="3600" b="1" dirty="0" smtClean="0">
                <a:latin typeface="Cordia New" pitchFamily="34" charset="-34"/>
                <a:cs typeface="Cordia New" pitchFamily="34" charset="-34"/>
              </a:rPr>
              <a:t>                             </a:t>
            </a:r>
          </a:p>
          <a:p>
            <a:pPr>
              <a:buNone/>
            </a:pPr>
            <a:endParaRPr lang="en-US" sz="3200" b="1" dirty="0" smtClean="0">
              <a:latin typeface="Cordia New" pitchFamily="34" charset="-34"/>
              <a:cs typeface="Cordia New" pitchFamily="34" charset="-34"/>
            </a:endParaRPr>
          </a:p>
          <a:p>
            <a:endParaRPr lang="th-TH" sz="3200" b="1" dirty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7467600" cy="11430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latin typeface="Cordia New" pitchFamily="34" charset="-34"/>
              </a:rPr>
              <a:t>Strategic Business Objectives </a:t>
            </a:r>
            <a:endParaRPr lang="th-TH" sz="5400" b="1" dirty="0">
              <a:latin typeface="Cordia New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556792"/>
            <a:ext cx="7467600" cy="4873752"/>
          </a:xfrm>
        </p:spPr>
        <p:txBody>
          <a:bodyPr>
            <a:normAutofit/>
          </a:bodyPr>
          <a:lstStyle/>
          <a:p>
            <a:r>
              <a:rPr lang="th-TH" sz="3200" b="1" dirty="0" smtClean="0">
                <a:latin typeface="Cordia New" pitchFamily="34" charset="-34"/>
                <a:cs typeface="Cordia New" pitchFamily="34" charset="-34"/>
              </a:rPr>
              <a:t>เพื่อปรับปรุงการตัดสินใจ</a:t>
            </a:r>
          </a:p>
          <a:p>
            <a:pPr lvl="1">
              <a:buNone/>
            </a:pPr>
            <a:r>
              <a:rPr lang="th-TH" sz="3200" b="1" dirty="0" smtClean="0">
                <a:latin typeface="Cordia New" pitchFamily="34" charset="-34"/>
                <a:cs typeface="Cordia New" pitchFamily="34" charset="-34"/>
              </a:rPr>
              <a:t>(</a:t>
            </a:r>
            <a:r>
              <a:rPr lang="en-US" sz="3200" b="1" dirty="0" smtClean="0">
                <a:latin typeface="Cordia New" pitchFamily="34" charset="-34"/>
                <a:cs typeface="Cordia New" pitchFamily="34" charset="-34"/>
              </a:rPr>
              <a:t>Customer and Supplier Intimacy)</a:t>
            </a:r>
            <a:endParaRPr lang="th-TH" sz="3200" b="1" dirty="0" smtClean="0">
              <a:latin typeface="Cordia New" pitchFamily="34" charset="-34"/>
              <a:cs typeface="Cordia New" pitchFamily="34" charset="-34"/>
            </a:endParaRPr>
          </a:p>
          <a:p>
            <a:r>
              <a:rPr lang="th-TH" sz="3200" b="1" dirty="0" smtClean="0">
                <a:latin typeface="Cordia New" pitchFamily="34" charset="-34"/>
                <a:cs typeface="Cordia New" pitchFamily="34" charset="-34"/>
              </a:rPr>
              <a:t>เพื่อสร้างความได้เปรียบทางการแข่งขัน</a:t>
            </a:r>
          </a:p>
          <a:p>
            <a:pPr>
              <a:buNone/>
            </a:pPr>
            <a:r>
              <a:rPr lang="th-TH" sz="3600" b="1" dirty="0" smtClean="0">
                <a:latin typeface="Cordia New" pitchFamily="34" charset="-34"/>
                <a:cs typeface="Cordia New" pitchFamily="34" charset="-34"/>
              </a:rPr>
              <a:t>     (</a:t>
            </a:r>
            <a:r>
              <a:rPr lang="en-US" sz="3600" b="1" dirty="0" smtClean="0">
                <a:latin typeface="Cordia New" pitchFamily="34" charset="-34"/>
                <a:cs typeface="Cordia New" pitchFamily="34" charset="-34"/>
              </a:rPr>
              <a:t>Competitive Advantage)</a:t>
            </a:r>
            <a:endParaRPr lang="th-TH" sz="3600" b="1" dirty="0" smtClean="0">
              <a:latin typeface="Cordia New" pitchFamily="34" charset="-34"/>
              <a:cs typeface="Cordia New" pitchFamily="34" charset="-34"/>
            </a:endParaRPr>
          </a:p>
          <a:p>
            <a:r>
              <a:rPr lang="th-TH" sz="3200" b="1" dirty="0" smtClean="0">
                <a:latin typeface="Cordia New" pitchFamily="34" charset="-34"/>
                <a:cs typeface="Cordia New" pitchFamily="34" charset="-34"/>
              </a:rPr>
              <a:t>เพื่อรักษาความอยู่รอดในการแข่งขัน</a:t>
            </a:r>
          </a:p>
          <a:p>
            <a:pPr lvl="1">
              <a:buNone/>
            </a:pPr>
            <a:r>
              <a:rPr lang="en-US" sz="3200" b="1" dirty="0" smtClean="0">
                <a:latin typeface="Cordia New" pitchFamily="34" charset="-34"/>
                <a:cs typeface="Cordia New" pitchFamily="34" charset="-34"/>
              </a:rPr>
              <a:t>(Survival)</a:t>
            </a:r>
          </a:p>
          <a:p>
            <a:endParaRPr lang="en-US" sz="3200" b="1" dirty="0" smtClean="0">
              <a:latin typeface="Cordia New" pitchFamily="34" charset="-34"/>
              <a:cs typeface="Cordia New" pitchFamily="34" charset="-34"/>
            </a:endParaRPr>
          </a:p>
          <a:p>
            <a:endParaRPr lang="th-TH" sz="3200" b="1" dirty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472208"/>
          </a:xfrm>
        </p:spPr>
        <p:txBody>
          <a:bodyPr>
            <a:noAutofit/>
          </a:bodyPr>
          <a:lstStyle/>
          <a:p>
            <a:r>
              <a:rPr lang="th-TH" sz="3200" b="1" dirty="0" smtClean="0">
                <a:latin typeface="Cordia New" pitchFamily="34" charset="-34"/>
                <a:cs typeface="Cordia New" pitchFamily="34" charset="-34"/>
              </a:rPr>
              <a:t>ศึกษาเนื้อหาจาก </a:t>
            </a:r>
            <a:r>
              <a:rPr lang="en-US" sz="3200" b="1" dirty="0" smtClean="0">
                <a:latin typeface="Cordia New" pitchFamily="34" charset="-34"/>
                <a:cs typeface="Cordia New" pitchFamily="34" charset="-34"/>
              </a:rPr>
              <a:t>Textbook “Management Information Systems: Managing the Digital Firm”</a:t>
            </a:r>
            <a:r>
              <a:rPr lang="th-TH" sz="3200" b="1" dirty="0" smtClean="0">
                <a:latin typeface="Cordia New" pitchFamily="34" charset="-34"/>
                <a:cs typeface="Cordia New" pitchFamily="34" charset="-34"/>
              </a:rPr>
              <a:t/>
            </a:r>
            <a:br>
              <a:rPr lang="th-TH" sz="3200" b="1" dirty="0" smtClean="0">
                <a:latin typeface="Cordia New" pitchFamily="34" charset="-34"/>
                <a:cs typeface="Cordia New" pitchFamily="34" charset="-34"/>
              </a:rPr>
            </a:br>
            <a:endParaRPr lang="th-TH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lvl="1"/>
            <a:r>
              <a:rPr lang="en-US" sz="3200" b="1" dirty="0" smtClean="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rPr>
              <a:t>Chapter 1: Information Systems in Global Business Today</a:t>
            </a:r>
          </a:p>
          <a:p>
            <a:pPr lvl="1"/>
            <a:r>
              <a:rPr lang="en-US" sz="3200" b="1" dirty="0" smtClean="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rPr>
              <a:t>Chapter 2: Global E-business and Collaboration</a:t>
            </a:r>
          </a:p>
          <a:p>
            <a:pPr lvl="1"/>
            <a:r>
              <a:rPr lang="en-US" sz="3200" b="1" dirty="0" smtClean="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rPr>
              <a:t>Chapter 3: Information Systems, Organization, and Strategy</a:t>
            </a:r>
          </a:p>
          <a:p>
            <a:pPr lvl="1"/>
            <a:r>
              <a:rPr lang="en-US" sz="3200" b="1" dirty="0" smtClean="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rPr>
              <a:t>Chapter 4: Ethical and Social Issues in Information Systems</a:t>
            </a:r>
          </a:p>
          <a:p>
            <a:pPr lvl="1"/>
            <a:r>
              <a:rPr lang="en-US" sz="3200" b="1" dirty="0" smtClean="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rPr>
              <a:t>Chapter 9: Achieving Operational Excellence and Customer Intimacy: Enterprise Applications</a:t>
            </a:r>
          </a:p>
          <a:p>
            <a:pPr lvl="1">
              <a:buNone/>
            </a:pPr>
            <a:endParaRPr lang="en-US" sz="3200" b="1" dirty="0" smtClean="0">
              <a:latin typeface="Cordia New" pitchFamily="34" charset="-34"/>
              <a:cs typeface="Cordia New" pitchFamily="34" charset="-34"/>
            </a:endParaRPr>
          </a:p>
          <a:p>
            <a:pPr lvl="1"/>
            <a:endParaRPr lang="en-US" sz="3200" b="1" dirty="0" smtClean="0">
              <a:latin typeface="Cordia New" pitchFamily="34" charset="-34"/>
              <a:cs typeface="Cordia New" pitchFamily="34" charset="-34"/>
            </a:endParaRPr>
          </a:p>
          <a:p>
            <a:pPr lvl="1"/>
            <a:endParaRPr lang="en-US" sz="3200" b="1" dirty="0" smtClean="0">
              <a:latin typeface="Cordia New" pitchFamily="34" charset="-34"/>
              <a:cs typeface="Cordia New" pitchFamily="34" charset="-34"/>
            </a:endParaRPr>
          </a:p>
          <a:p>
            <a:pPr lvl="1"/>
            <a:endParaRPr lang="en-US" sz="3200" b="1" dirty="0" smtClean="0">
              <a:latin typeface="Cordia New" pitchFamily="34" charset="-34"/>
              <a:cs typeface="Cordia New" pitchFamily="34" charset="-34"/>
            </a:endParaRPr>
          </a:p>
          <a:p>
            <a:pPr lvl="1"/>
            <a:endParaRPr lang="en-US" sz="3200" b="1" dirty="0" smtClean="0">
              <a:latin typeface="Cordia New" pitchFamily="34" charset="-34"/>
              <a:cs typeface="Cordia New" pitchFamily="34" charset="-34"/>
            </a:endParaRPr>
          </a:p>
          <a:p>
            <a:pPr lvl="1"/>
            <a:endParaRPr lang="th-TH" sz="3200" b="1" dirty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r>
              <a:rPr lang="th-TH" sz="3600" b="1" dirty="0" smtClean="0">
                <a:latin typeface="Cordia New" pitchFamily="34" charset="-34"/>
                <a:cs typeface="Cordia New" pitchFamily="34" charset="-34"/>
              </a:rPr>
              <a:t>ศึกษาเนื้อหาจาก </a:t>
            </a:r>
            <a:r>
              <a:rPr lang="en-US" sz="3600" b="1" dirty="0" smtClean="0">
                <a:latin typeface="Cordia New" pitchFamily="34" charset="-34"/>
                <a:cs typeface="Cordia New" pitchFamily="34" charset="-34"/>
              </a:rPr>
              <a:t>Textbook “Management Information Systems: Managing the Digital Firm”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200" b="1" dirty="0" smtClean="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rPr>
              <a:t>Chapter 10: E-Commerce: Digital Markets, Digital Goods</a:t>
            </a:r>
          </a:p>
          <a:p>
            <a:pPr lvl="1"/>
            <a:r>
              <a:rPr lang="en-US" sz="3200" b="1" dirty="0" smtClean="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rPr>
              <a:t>Chapter 11 Managing Knowledge</a:t>
            </a:r>
          </a:p>
          <a:p>
            <a:pPr lvl="1"/>
            <a:r>
              <a:rPr lang="en-US" sz="3200" b="1" dirty="0" smtClean="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rPr>
              <a:t>Chapter 12 Enhancing Decision Making</a:t>
            </a:r>
          </a:p>
          <a:p>
            <a:pPr lvl="1"/>
            <a:r>
              <a:rPr lang="en-US" sz="3200" b="1" dirty="0" smtClean="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rPr>
              <a:t>Chapter 13 Building Information Systems</a:t>
            </a:r>
          </a:p>
          <a:p>
            <a:pPr lvl="1"/>
            <a:r>
              <a:rPr lang="en-US" sz="3200" b="1" dirty="0" smtClean="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rPr>
              <a:t>Chapter 14 Managing Projects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th-TH" dirty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ทำกิจกรรมในระบบ </a:t>
            </a:r>
            <a:r>
              <a:rPr lang="en-US" b="1" dirty="0" smtClean="0"/>
              <a:t>e-Learning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ทำการบ้านที่กำหนดไว้ในระบบ </a:t>
            </a:r>
            <a:r>
              <a:rPr lang="en-US" sz="2000" b="1" dirty="0" smtClean="0"/>
              <a:t>e-Learning</a:t>
            </a:r>
            <a:r>
              <a:rPr lang="en-US" b="1" dirty="0" smtClean="0"/>
              <a:t> </a:t>
            </a:r>
            <a:r>
              <a:rPr lang="th-TH" dirty="0" smtClean="0"/>
              <a:t>รายสัปดาห์หรือราย </a:t>
            </a:r>
            <a:r>
              <a:rPr lang="en-US" dirty="0" smtClean="0"/>
              <a:t>2 </a:t>
            </a:r>
            <a:r>
              <a:rPr lang="th-TH" dirty="0" smtClean="0"/>
              <a:t>สัปดาห์       (งานเดี่ยว)</a:t>
            </a:r>
          </a:p>
          <a:p>
            <a:r>
              <a:rPr lang="th-TH" dirty="0" smtClean="0"/>
              <a:t>รายงานกลุ่มๆละไม่เกิน </a:t>
            </a:r>
            <a:r>
              <a:rPr lang="en-US" dirty="0" smtClean="0"/>
              <a:t>5 </a:t>
            </a:r>
            <a:r>
              <a:rPr lang="th-TH" dirty="0" smtClean="0"/>
              <a:t>คน  จับกลุ่มตามห้องเรียน  กรณีศึกษาจะมอบหมายให้ภายหลัง</a:t>
            </a:r>
          </a:p>
          <a:p>
            <a:r>
              <a:rPr lang="th-TH" dirty="0" smtClean="0"/>
              <a:t>ชม </a:t>
            </a:r>
            <a:r>
              <a:rPr lang="en-US" dirty="0" smtClean="0"/>
              <a:t>e-Tutorial </a:t>
            </a:r>
            <a:endParaRPr lang="th-TH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400" b="1" dirty="0" smtClean="0">
                <a:solidFill>
                  <a:schemeClr val="tx1"/>
                </a:solidFill>
              </a:rPr>
              <a:t>การประเมินผล</a:t>
            </a:r>
            <a:endParaRPr lang="th-TH" sz="4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3200" b="1" dirty="0" smtClean="0">
                <a:latin typeface="Cordia New" pitchFamily="34" charset="-34"/>
                <a:cs typeface="Cordia New" pitchFamily="34" charset="-34"/>
              </a:rPr>
              <a:t>คะแนนสัมมนาเสริมและรายงานวิจัย  </a:t>
            </a:r>
            <a:r>
              <a:rPr lang="en-US" sz="3200" b="1" dirty="0" smtClean="0">
                <a:latin typeface="Cordia New" pitchFamily="34" charset="-34"/>
                <a:cs typeface="Cordia New" pitchFamily="34" charset="-34"/>
              </a:rPr>
              <a:t>25 </a:t>
            </a:r>
            <a:r>
              <a:rPr lang="th-TH" sz="3200" b="1" dirty="0" smtClean="0">
                <a:latin typeface="Cordia New" pitchFamily="34" charset="-34"/>
                <a:cs typeface="Cordia New" pitchFamily="34" charset="-34"/>
              </a:rPr>
              <a:t>คะแนน</a:t>
            </a:r>
          </a:p>
          <a:p>
            <a:r>
              <a:rPr lang="th-TH" sz="3200" b="1" dirty="0" smtClean="0">
                <a:latin typeface="Cordia New" pitchFamily="34" charset="-34"/>
                <a:cs typeface="Cordia New" pitchFamily="34" charset="-34"/>
              </a:rPr>
              <a:t>คะแนน </a:t>
            </a:r>
            <a:r>
              <a:rPr lang="en-US" sz="3200" b="1" dirty="0" smtClean="0">
                <a:latin typeface="Cordia New" pitchFamily="34" charset="-34"/>
                <a:cs typeface="Cordia New" pitchFamily="34" charset="-34"/>
              </a:rPr>
              <a:t>e-Seminar 15 </a:t>
            </a:r>
            <a:r>
              <a:rPr lang="th-TH" sz="3200" b="1" dirty="0" smtClean="0">
                <a:latin typeface="Cordia New" pitchFamily="34" charset="-34"/>
                <a:cs typeface="Cordia New" pitchFamily="34" charset="-34"/>
              </a:rPr>
              <a:t>คะแนน ปฏิสัมพันธ์ </a:t>
            </a:r>
            <a:r>
              <a:rPr lang="en-US" sz="3200" b="1" dirty="0" smtClean="0">
                <a:latin typeface="Cordia New" pitchFamily="34" charset="-34"/>
                <a:cs typeface="Cordia New" pitchFamily="34" charset="-34"/>
              </a:rPr>
              <a:t>2 </a:t>
            </a:r>
            <a:r>
              <a:rPr lang="th-TH" sz="3200" b="1" dirty="0" smtClean="0">
                <a:latin typeface="Cordia New" pitchFamily="34" charset="-34"/>
                <a:cs typeface="Cordia New" pitchFamily="34" charset="-34"/>
              </a:rPr>
              <a:t>คะแนน           รายงานกลุ่ม  </a:t>
            </a:r>
            <a:r>
              <a:rPr lang="en-US" sz="3200" b="1" dirty="0" smtClean="0">
                <a:latin typeface="Cordia New" pitchFamily="34" charset="-34"/>
                <a:cs typeface="Cordia New" pitchFamily="34" charset="-34"/>
              </a:rPr>
              <a:t>8 </a:t>
            </a:r>
            <a:r>
              <a:rPr lang="th-TH" sz="3200" b="1" dirty="0" smtClean="0">
                <a:latin typeface="Cordia New" pitchFamily="34" charset="-34"/>
                <a:cs typeface="Cordia New" pitchFamily="34" charset="-34"/>
              </a:rPr>
              <a:t>คะแนน </a:t>
            </a:r>
          </a:p>
          <a:p>
            <a:r>
              <a:rPr lang="th-TH" sz="3200" b="1" dirty="0" smtClean="0">
                <a:latin typeface="Cordia New" pitchFamily="34" charset="-34"/>
                <a:cs typeface="Cordia New" pitchFamily="34" charset="-34"/>
              </a:rPr>
              <a:t>คะแนนสอบปลายภาค </a:t>
            </a:r>
            <a:r>
              <a:rPr lang="en-US" sz="3200" b="1" dirty="0" smtClean="0">
                <a:latin typeface="Cordia New" pitchFamily="34" charset="-34"/>
                <a:cs typeface="Cordia New" pitchFamily="34" charset="-34"/>
              </a:rPr>
              <a:t>50 </a:t>
            </a:r>
            <a:r>
              <a:rPr lang="th-TH" sz="3200" b="1" dirty="0" smtClean="0">
                <a:latin typeface="Cordia New" pitchFamily="34" charset="-34"/>
                <a:cs typeface="Cordia New" pitchFamily="34" charset="-34"/>
              </a:rPr>
              <a:t>คะแนน </a:t>
            </a:r>
          </a:p>
          <a:p>
            <a:pPr lvl="1"/>
            <a:r>
              <a:rPr lang="th-TH" b="1" dirty="0" smtClean="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rPr>
              <a:t>วิจัยธุรกิจ </a:t>
            </a:r>
            <a:r>
              <a:rPr lang="en-US" b="1" dirty="0" smtClean="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rPr>
              <a:t>25 </a:t>
            </a:r>
            <a:r>
              <a:rPr lang="th-TH" b="1" dirty="0" smtClean="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rPr>
              <a:t>คะแนน</a:t>
            </a:r>
          </a:p>
          <a:p>
            <a:pPr lvl="1"/>
            <a:r>
              <a:rPr lang="th-TH" b="1" dirty="0" smtClean="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rPr>
              <a:t>ระบบสารสนเทศ </a:t>
            </a:r>
            <a:r>
              <a:rPr lang="en-US" b="1" dirty="0" smtClean="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rPr>
              <a:t>25 </a:t>
            </a:r>
            <a:r>
              <a:rPr lang="th-TH" b="1" dirty="0" smtClean="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rPr>
              <a:t>คะแนน</a:t>
            </a:r>
          </a:p>
          <a:p>
            <a:pPr>
              <a:buNone/>
            </a:pPr>
            <a:endParaRPr lang="th-TH" sz="3200" b="1" dirty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800" b="1" dirty="0" smtClean="0"/>
              <a:t>คำอธิบายชุดวิชา</a:t>
            </a:r>
            <a:endParaRPr lang="th-TH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b="1" dirty="0" smtClean="0">
                <a:latin typeface="Cordia New" pitchFamily="34" charset="-34"/>
                <a:cs typeface="Cordia New" pitchFamily="34" charset="-34"/>
              </a:rPr>
              <a:t>	ระเบียบวิธีวิจัยทางธุรกิจ  วิธีการวิเคราะห์ข้อมูลด้วยสถิติพรรณาและสถิติอนุมาน  ซึ่งประกอบด้วยการประมาณค่า การทดสอบสมมติฐาน  การหาความสัมพันธ์  การพยากรณ์ และวิธีการทางสถิติอื่นที่นำมาใช้ในการวิเคราะห์ข้อมูลเพื่อการวิจัย  วิธีการวิจัยเพื่อการตัดสินใจทางธุรกิจและการแก้ปัญหา</a:t>
            </a:r>
          </a:p>
          <a:p>
            <a:pPr marL="0" indent="0">
              <a:buNone/>
            </a:pPr>
            <a:r>
              <a:rPr lang="th-TH" b="1" dirty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b="1" dirty="0" smtClean="0">
                <a:latin typeface="Cordia New" pitchFamily="34" charset="-34"/>
                <a:cs typeface="Cordia New" pitchFamily="34" charset="-34"/>
              </a:rPr>
              <a:t>  บทบาทและความสำคัญของสารสนเทศ  และการนำเทคโนโลยีสารสนเทศและการสื่อสารมาใช้ในการจัดการธุรกิจ  การพัฒนาระบบสารสนเทศ  ตลอดจนจริยธรรมของการใช้ระบบสารสนเทศเพื่อการจัดการ</a:t>
            </a:r>
          </a:p>
          <a:p>
            <a:pPr marL="0" indent="0">
              <a:buNone/>
            </a:pPr>
            <a:endParaRPr lang="th-TH" b="1" dirty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400" b="1" dirty="0" smtClean="0"/>
              <a:t>วัตถุประสงค์</a:t>
            </a:r>
            <a:endParaRPr lang="th-TH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3200" dirty="0" smtClean="0"/>
              <a:t>เพื่อให้มีความรู้เกี่ยวกับสถิติและกระบวนการวิจัยเพื่อประยุกต์ใช้ทางการวิจัยธุรกิจ</a:t>
            </a:r>
          </a:p>
          <a:p>
            <a:r>
              <a:rPr lang="th-TH" sz="3200" dirty="0" smtClean="0"/>
              <a:t>เพื่อให้มีความรู้เกี่ยวกับบทบาทและความสำคัญของสารสนเทศและการบริหารระบบสารสนเทศ  เพื่อประยุกต์ใช้ในการจัดการธุรกิจ</a:t>
            </a:r>
            <a:endParaRPr lang="th-TH" sz="3200" dirty="0"/>
          </a:p>
        </p:txBody>
      </p:sp>
    </p:spTree>
    <p:extLst>
      <p:ext uri="{BB962C8B-B14F-4D97-AF65-F5344CB8AC3E}">
        <p14:creationId xmlns:p14="http://schemas.microsoft.com/office/powerpoint/2010/main" xmlns="" val="3547832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400" b="1" dirty="0" smtClean="0"/>
              <a:t>เอกสาร</a:t>
            </a:r>
            <a:r>
              <a:rPr lang="en-US" sz="4400" b="1" dirty="0" smtClean="0"/>
              <a:t>/</a:t>
            </a:r>
            <a:r>
              <a:rPr lang="th-TH" sz="4400" b="1" dirty="0" smtClean="0"/>
              <a:t>ตำราที่ใช้ในการศึกษา</a:t>
            </a:r>
            <a:endParaRPr lang="th-TH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sz="3600" b="1" dirty="0" smtClean="0">
                <a:latin typeface="Cordia New" pitchFamily="34" charset="-34"/>
                <a:cs typeface="Cordia New" pitchFamily="34" charset="-34"/>
              </a:rPr>
              <a:t>การวิจัยธุรกิจ</a:t>
            </a:r>
            <a:r>
              <a:rPr lang="en-US" sz="3600" b="1" dirty="0" smtClean="0">
                <a:latin typeface="Cordia New" pitchFamily="34" charset="-34"/>
                <a:cs typeface="Cordia New" pitchFamily="34" charset="-34"/>
              </a:rPr>
              <a:t>(Business Research)</a:t>
            </a:r>
          </a:p>
          <a:p>
            <a:pPr lvl="1"/>
            <a:r>
              <a:rPr lang="en-US" sz="3200" b="1" dirty="0" smtClean="0"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sz="2400" b="1" dirty="0" smtClean="0">
                <a:latin typeface="Cordia New" pitchFamily="34" charset="-34"/>
                <a:cs typeface="Cordia New" pitchFamily="34" charset="-34"/>
              </a:rPr>
              <a:t>ระเบียบวิธีจัยธุรกิจ  ของ ศ.ดร.นราศรี  ไววนิชกุล และ รศ.ชูศักดิ์  อุดมศรี</a:t>
            </a:r>
            <a:endParaRPr lang="en-US" sz="3200" b="1" dirty="0" smtClean="0">
              <a:latin typeface="Cordia New" pitchFamily="34" charset="-34"/>
              <a:cs typeface="Cordia New" pitchFamily="34" charset="-34"/>
            </a:endParaRPr>
          </a:p>
          <a:p>
            <a:r>
              <a:rPr lang="th-TH" sz="3600" b="1" dirty="0" smtClean="0">
                <a:latin typeface="Cordia New" pitchFamily="34" charset="-34"/>
                <a:cs typeface="Cordia New" pitchFamily="34" charset="-34"/>
              </a:rPr>
              <a:t>ระบบสารสนเทศเพื่อการจัดการ</a:t>
            </a:r>
            <a:r>
              <a:rPr lang="en-US" sz="3600" b="1" dirty="0" smtClean="0">
                <a:latin typeface="Cordia New" pitchFamily="34" charset="-34"/>
                <a:cs typeface="Cordia New" pitchFamily="34" charset="-34"/>
              </a:rPr>
              <a:t>(Management Information Systems)</a:t>
            </a:r>
          </a:p>
          <a:p>
            <a:pPr lvl="1"/>
            <a:r>
              <a:rPr lang="en-US" sz="2400" dirty="0" smtClean="0"/>
              <a:t>Textbook </a:t>
            </a:r>
            <a:r>
              <a:rPr lang="th-TH" sz="2400" dirty="0" smtClean="0"/>
              <a:t>ภาษาอังกฤษ </a:t>
            </a:r>
            <a:r>
              <a:rPr lang="en-US" sz="2400" dirty="0" smtClean="0"/>
              <a:t>“Management Information Systems: </a:t>
            </a:r>
            <a:r>
              <a:rPr lang="en-US" sz="2400" i="1" dirty="0" smtClean="0"/>
              <a:t>Managing the Digital Firm”</a:t>
            </a:r>
            <a:r>
              <a:rPr lang="en-US" sz="2400" dirty="0" smtClean="0"/>
              <a:t> 13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. </a:t>
            </a:r>
            <a:r>
              <a:rPr lang="th-TH" sz="2400" dirty="0" smtClean="0"/>
              <a:t>แต่งโดย </a:t>
            </a:r>
            <a:r>
              <a:rPr lang="en-US" sz="2400" i="1" dirty="0" smtClean="0"/>
              <a:t>Kenneth C. </a:t>
            </a:r>
            <a:r>
              <a:rPr lang="en-US" sz="2400" i="1" dirty="0" err="1" smtClean="0"/>
              <a:t>Laudon</a:t>
            </a:r>
            <a:r>
              <a:rPr lang="en-US" sz="2400" i="1" dirty="0" smtClean="0"/>
              <a:t> </a:t>
            </a:r>
            <a:r>
              <a:rPr lang="th-TH" sz="2400" i="1" dirty="0" smtClean="0"/>
              <a:t>และ </a:t>
            </a:r>
            <a:r>
              <a:rPr lang="en-US" sz="2400" i="1" dirty="0" smtClean="0"/>
              <a:t>Jane P. </a:t>
            </a:r>
            <a:r>
              <a:rPr lang="en-US" sz="2400" i="1" dirty="0" err="1" smtClean="0"/>
              <a:t>Laudon</a:t>
            </a:r>
            <a:endParaRPr lang="en-US" sz="2400" dirty="0" smtClean="0"/>
          </a:p>
          <a:p>
            <a:r>
              <a:rPr lang="th-TH" sz="3600" b="1" dirty="0" smtClean="0">
                <a:latin typeface="Cordia New" pitchFamily="34" charset="-34"/>
                <a:cs typeface="Cordia New" pitchFamily="34" charset="-34"/>
              </a:rPr>
              <a:t>แนวการศึกษา</a:t>
            </a:r>
          </a:p>
          <a:p>
            <a:pPr lvl="1"/>
            <a:r>
              <a:rPr lang="th-TH" sz="3100" b="1" dirty="0" smtClean="0">
                <a:latin typeface="Cordia New" pitchFamily="34" charset="-34"/>
                <a:cs typeface="Cordia New" pitchFamily="34" charset="-34"/>
              </a:rPr>
              <a:t>สรุปสาระสำคัญของการวิจัยธุรกิจ </a:t>
            </a:r>
            <a:r>
              <a:rPr lang="en-US" sz="3100" b="1" dirty="0" smtClean="0">
                <a:latin typeface="Cordia New" pitchFamily="34" charset="-34"/>
                <a:cs typeface="Cordia New" pitchFamily="34" charset="-34"/>
              </a:rPr>
              <a:t>10 </a:t>
            </a:r>
            <a:r>
              <a:rPr lang="th-TH" sz="3100" b="1" dirty="0" smtClean="0">
                <a:latin typeface="Cordia New" pitchFamily="34" charset="-34"/>
                <a:cs typeface="Cordia New" pitchFamily="34" charset="-34"/>
              </a:rPr>
              <a:t>หน่วย</a:t>
            </a:r>
          </a:p>
          <a:p>
            <a:pPr lvl="1"/>
            <a:r>
              <a:rPr lang="th-TH" sz="3100" b="1" dirty="0" smtClean="0">
                <a:latin typeface="Cordia New" pitchFamily="34" charset="-34"/>
                <a:cs typeface="Cordia New" pitchFamily="34" charset="-34"/>
              </a:rPr>
              <a:t>สรุปสาระสำคัญของ </a:t>
            </a:r>
            <a:r>
              <a:rPr lang="en-US" sz="3100" b="1" dirty="0" smtClean="0">
                <a:latin typeface="Cordia New" pitchFamily="34" charset="-34"/>
                <a:cs typeface="Cordia New" pitchFamily="34" charset="-34"/>
              </a:rPr>
              <a:t>MIS 5 </a:t>
            </a:r>
            <a:r>
              <a:rPr lang="th-TH" sz="3100" b="1" dirty="0" smtClean="0">
                <a:latin typeface="Cordia New" pitchFamily="34" charset="-34"/>
                <a:cs typeface="Cordia New" pitchFamily="34" charset="-34"/>
              </a:rPr>
              <a:t>หน่วย</a:t>
            </a:r>
          </a:p>
          <a:p>
            <a:pPr lvl="1"/>
            <a:endParaRPr lang="th-TH" sz="3200" b="1" dirty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dirty="0" smtClean="0"/>
              <a:t>การศึกษาในส่วนการวิจัยธุรกิจ</a:t>
            </a:r>
            <a:endParaRPr lang="th-TH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4000" dirty="0" smtClean="0"/>
              <a:t>ศึกษาจากหนังสือ ระเบียบวิธีวิจัยธุรกิจ </a:t>
            </a:r>
          </a:p>
          <a:p>
            <a:r>
              <a:rPr lang="th-TH" sz="4000" dirty="0" smtClean="0"/>
              <a:t>ศึกษาแนวการศึกษาในส่วนของการวิจัยธุรกิจ  </a:t>
            </a:r>
          </a:p>
          <a:p>
            <a:r>
              <a:rPr lang="th-TH" sz="4000" dirty="0" smtClean="0"/>
              <a:t>ควรทำกิจกรรมก่อนเรียนหลังเรียนในแนวการศึกษา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งานที่มอบหมายให้ทำในส่วนของการวิจัยธุรกิจ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h-TH" sz="3200" dirty="0" smtClean="0"/>
              <a:t>กำหนดหัวข้อวิจัยธุรกิจ </a:t>
            </a:r>
            <a:r>
              <a:rPr lang="en-US" sz="3200" dirty="0" smtClean="0"/>
              <a:t>1 </a:t>
            </a:r>
            <a:r>
              <a:rPr lang="th-TH" sz="3200" dirty="0" smtClean="0"/>
              <a:t>เรื่อง</a:t>
            </a:r>
          </a:p>
          <a:p>
            <a:r>
              <a:rPr lang="th-TH" sz="3200" dirty="0" smtClean="0"/>
              <a:t>เขียนข้อเสนอโครงการวิจัยธุรกิจของหัวข้อดังกล่าว</a:t>
            </a:r>
          </a:p>
          <a:p>
            <a:r>
              <a:rPr lang="th-TH" sz="3200" dirty="0" smtClean="0"/>
              <a:t>สังเคราะห์วรรณกรรมจากบทความภาษาอังกฤษ </a:t>
            </a:r>
            <a:r>
              <a:rPr lang="en-US" sz="3200" dirty="0" smtClean="0"/>
              <a:t>3 </a:t>
            </a:r>
            <a:r>
              <a:rPr lang="th-TH" sz="3200" dirty="0" smtClean="0"/>
              <a:t>เรื่อง ที่ใช้สำหรับเป็นกรอบแนวคิดของหัวข้อการวิจัยธุรกิจที่เลือก</a:t>
            </a:r>
          </a:p>
          <a:p>
            <a:r>
              <a:rPr lang="th-TH" sz="3200" dirty="0" smtClean="0"/>
              <a:t>เขียนรายงานวิจัยธุรกิจ บทที่ </a:t>
            </a:r>
            <a:r>
              <a:rPr lang="en-US" sz="3200" dirty="0" smtClean="0"/>
              <a:t>1-3 </a:t>
            </a:r>
            <a:r>
              <a:rPr lang="th-TH" sz="3200" dirty="0" smtClean="0"/>
              <a:t>พร้อมออกแบบ </a:t>
            </a:r>
            <a:r>
              <a:rPr lang="th-TH" sz="3200" b="1" u="sng" dirty="0" smtClean="0"/>
              <a:t>แบบสอบถาม</a:t>
            </a:r>
            <a:r>
              <a:rPr lang="th-TH" sz="3200" dirty="0" smtClean="0"/>
              <a:t> เพื่อใช้เก็บข้อมูล</a:t>
            </a:r>
          </a:p>
          <a:p>
            <a:endParaRPr lang="th-TH" dirty="0" smtClean="0"/>
          </a:p>
          <a:p>
            <a:r>
              <a:rPr lang="th-TH" sz="3600" b="1" u="sng" dirty="0" smtClean="0">
                <a:solidFill>
                  <a:srgbClr val="FF0000"/>
                </a:solidFill>
              </a:rPr>
              <a:t>เป็นงานเดี่ยว  กำหนดส่งและนำเสนอในวันที่เข้ารับการสัมมนาเสริมแบบชั้นเรียน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th-TH" sz="4000" dirty="0" smtClean="0">
                <a:latin typeface="Cordia New" pitchFamily="34" charset="-34"/>
                <a:cs typeface="Cordia New" pitchFamily="34" charset="-34"/>
              </a:rPr>
              <a:t>ศูนย์ฯมสธ.</a:t>
            </a:r>
            <a:endParaRPr lang="th-TH" sz="40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th-TH" sz="4000" dirty="0" smtClean="0">
                <a:cs typeface="+mj-cs"/>
              </a:rPr>
              <a:t>ศูนย์ฯต่างจังหวัด</a:t>
            </a:r>
            <a:endParaRPr lang="th-TH" sz="4000" dirty="0">
              <a:cs typeface="+mj-cs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2"/>
          </p:nvPr>
        </p:nvGraphicFramePr>
        <p:xfrm>
          <a:off x="301625" y="2471738"/>
          <a:ext cx="4041776" cy="1952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0888"/>
                <a:gridCol w="2020888"/>
              </a:tblGrid>
              <a:tr h="813246">
                <a:tc>
                  <a:txBody>
                    <a:bodyPr/>
                    <a:lstStyle/>
                    <a:p>
                      <a:r>
                        <a:rPr lang="th-TH" sz="3200" b="1" dirty="0" smtClean="0"/>
                        <a:t>รอบที่</a:t>
                      </a:r>
                      <a:r>
                        <a:rPr lang="th-TH" sz="3200" b="1" baseline="0" dirty="0" smtClean="0"/>
                        <a:t> </a:t>
                      </a:r>
                      <a:r>
                        <a:rPr lang="en-US" sz="3200" b="1" baseline="0" dirty="0" smtClean="0"/>
                        <a:t>1 </a:t>
                      </a:r>
                      <a:endParaRPr lang="th-TH" sz="3200" b="1" baseline="0" dirty="0" smtClean="0"/>
                    </a:p>
                    <a:p>
                      <a:r>
                        <a:rPr lang="th-TH" sz="2400" b="1" baseline="0" dirty="0" smtClean="0"/>
                        <a:t>( </a:t>
                      </a:r>
                      <a:r>
                        <a:rPr lang="en-US" sz="2400" b="1" baseline="0" dirty="0" smtClean="0"/>
                        <a:t>2 </a:t>
                      </a:r>
                      <a:r>
                        <a:rPr lang="th-TH" sz="2400" b="1" baseline="0" dirty="0" smtClean="0"/>
                        <a:t>กลุ่ม)</a:t>
                      </a:r>
                      <a:endParaRPr lang="th-TH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15</a:t>
                      </a:r>
                      <a:r>
                        <a:rPr lang="en-US" sz="2000" b="1" baseline="0" dirty="0" smtClean="0"/>
                        <a:t> – 16 </a:t>
                      </a:r>
                      <a:r>
                        <a:rPr lang="th-TH" sz="2000" b="1" baseline="0" dirty="0" smtClean="0"/>
                        <a:t>พ.ย. </a:t>
                      </a:r>
                      <a:r>
                        <a:rPr lang="en-US" sz="2000" b="1" baseline="0" dirty="0" smtClean="0"/>
                        <a:t>57</a:t>
                      </a:r>
                      <a:endParaRPr lang="th-TH" sz="2000" b="1" dirty="0"/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th-TH" sz="3200" b="1" dirty="0" smtClean="0"/>
                        <a:t>รอบที่</a:t>
                      </a:r>
                      <a:r>
                        <a:rPr lang="th-TH" sz="3200" b="1" baseline="0" dirty="0" smtClean="0"/>
                        <a:t> </a:t>
                      </a:r>
                      <a:r>
                        <a:rPr lang="en-US" sz="3200" b="1" baseline="0" dirty="0" smtClean="0"/>
                        <a:t>2</a:t>
                      </a:r>
                      <a:r>
                        <a:rPr lang="en-US" sz="2400" b="1" baseline="0" dirty="0" smtClean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baseline="0" dirty="0" smtClean="0"/>
                        <a:t>( </a:t>
                      </a:r>
                      <a:r>
                        <a:rPr lang="en-US" sz="2400" b="1" baseline="0" dirty="0" smtClean="0"/>
                        <a:t>1 </a:t>
                      </a:r>
                      <a:r>
                        <a:rPr lang="th-TH" sz="2400" b="1" baseline="0" dirty="0" smtClean="0"/>
                        <a:t>กลุ่ม)</a:t>
                      </a:r>
                      <a:endParaRPr lang="th-TH" sz="32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29 – 30 </a:t>
                      </a:r>
                      <a:r>
                        <a:rPr lang="th-TH" sz="2000" b="1" dirty="0" smtClean="0"/>
                        <a:t>พ.ย. </a:t>
                      </a:r>
                      <a:r>
                        <a:rPr lang="en-US" sz="2000" b="1" dirty="0" smtClean="0"/>
                        <a:t>57</a:t>
                      </a:r>
                      <a:endParaRPr lang="th-TH" sz="20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Content Placeholder 8"/>
          <p:cNvGraphicFramePr>
            <a:graphicFrameLocks noGrp="1"/>
          </p:cNvGraphicFramePr>
          <p:nvPr>
            <p:ph sz="quarter" idx="4"/>
          </p:nvPr>
        </p:nvGraphicFramePr>
        <p:xfrm>
          <a:off x="4800600" y="2471738"/>
          <a:ext cx="4038600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3648"/>
                <a:gridCol w="2034952"/>
              </a:tblGrid>
              <a:tr h="813246">
                <a:tc>
                  <a:txBody>
                    <a:bodyPr/>
                    <a:lstStyle/>
                    <a:p>
                      <a:r>
                        <a:rPr lang="th-TH" sz="2800" b="1" dirty="0" smtClean="0">
                          <a:latin typeface="Cordia New" pitchFamily="34" charset="-34"/>
                          <a:cs typeface="Cordia New" pitchFamily="34" charset="-34"/>
                        </a:rPr>
                        <a:t>เพชรบุรี</a:t>
                      </a:r>
                      <a:r>
                        <a:rPr lang="en-US" sz="2800" b="1" dirty="0" smtClean="0">
                          <a:latin typeface="Cordia New" pitchFamily="34" charset="-34"/>
                          <a:cs typeface="Cordia New" pitchFamily="34" charset="-34"/>
                        </a:rPr>
                        <a:t>,</a:t>
                      </a:r>
                      <a:r>
                        <a:rPr lang="en-US" sz="2800" b="1" baseline="0" dirty="0" smtClean="0">
                          <a:latin typeface="Cordia New" pitchFamily="34" charset="-34"/>
                          <a:cs typeface="Cordia New" pitchFamily="34" charset="-34"/>
                        </a:rPr>
                        <a:t> </a:t>
                      </a:r>
                      <a:r>
                        <a:rPr lang="th-TH" sz="2800" b="1" baseline="0" dirty="0" smtClean="0">
                          <a:latin typeface="Cordia New" pitchFamily="34" charset="-34"/>
                          <a:cs typeface="Cordia New" pitchFamily="34" charset="-34"/>
                        </a:rPr>
                        <a:t>อุดรธานี</a:t>
                      </a:r>
                      <a:endParaRPr lang="th-TH" sz="2800" b="1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Cordia New" pitchFamily="34" charset="-34"/>
                          <a:cs typeface="Cordia New" pitchFamily="34" charset="-34"/>
                        </a:rPr>
                        <a:t>22</a:t>
                      </a:r>
                      <a:r>
                        <a:rPr lang="en-US" sz="2400" b="1" baseline="0" dirty="0" smtClean="0">
                          <a:latin typeface="Cordia New" pitchFamily="34" charset="-34"/>
                          <a:cs typeface="Cordia New" pitchFamily="34" charset="-34"/>
                        </a:rPr>
                        <a:t> – 23 </a:t>
                      </a:r>
                      <a:r>
                        <a:rPr lang="th-TH" sz="2400" b="1" baseline="0" dirty="0" smtClean="0">
                          <a:latin typeface="Cordia New" pitchFamily="34" charset="-34"/>
                          <a:cs typeface="Cordia New" pitchFamily="34" charset="-34"/>
                        </a:rPr>
                        <a:t>พ.ย. </a:t>
                      </a:r>
                      <a:r>
                        <a:rPr lang="en-US" sz="2400" b="1" baseline="0" dirty="0" smtClean="0">
                          <a:latin typeface="Cordia New" pitchFamily="34" charset="-34"/>
                          <a:cs typeface="Cordia New" pitchFamily="34" charset="-34"/>
                        </a:rPr>
                        <a:t>57</a:t>
                      </a:r>
                      <a:endParaRPr lang="th-TH" sz="2400" b="1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r>
                        <a:rPr lang="th-TH" sz="2800" b="1" dirty="0" smtClean="0">
                          <a:latin typeface="Cordia New" pitchFamily="34" charset="-34"/>
                          <a:cs typeface="Cordia New" pitchFamily="34" charset="-34"/>
                        </a:rPr>
                        <a:t>เชียงใหม่</a:t>
                      </a:r>
                      <a:r>
                        <a:rPr lang="en-US" sz="2800" b="1" dirty="0" smtClean="0">
                          <a:latin typeface="Cordia New" pitchFamily="34" charset="-34"/>
                          <a:cs typeface="Cordia New" pitchFamily="34" charset="-34"/>
                        </a:rPr>
                        <a:t>, </a:t>
                      </a:r>
                      <a:r>
                        <a:rPr lang="th-TH" sz="2800" b="1" dirty="0" smtClean="0">
                          <a:latin typeface="Cordia New" pitchFamily="34" charset="-34"/>
                          <a:cs typeface="Cordia New" pitchFamily="34" charset="-34"/>
                        </a:rPr>
                        <a:t>นครศรีธรรมราช</a:t>
                      </a:r>
                      <a:endParaRPr lang="th-TH" sz="2800" b="1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Cordia New" pitchFamily="34" charset="-34"/>
                          <a:cs typeface="Cordia New" pitchFamily="34" charset="-34"/>
                        </a:rPr>
                        <a:t>13 – 14 </a:t>
                      </a:r>
                      <a:r>
                        <a:rPr lang="th-TH" sz="2800" b="1" dirty="0" smtClean="0">
                          <a:latin typeface="Cordia New" pitchFamily="34" charset="-34"/>
                          <a:cs typeface="Cordia New" pitchFamily="34" charset="-34"/>
                        </a:rPr>
                        <a:t>ธ.ค. </a:t>
                      </a:r>
                      <a:r>
                        <a:rPr lang="en-US" sz="2800" b="1" dirty="0" smtClean="0">
                          <a:latin typeface="Cordia New" pitchFamily="34" charset="-34"/>
                          <a:cs typeface="Cordia New" pitchFamily="34" charset="-34"/>
                        </a:rPr>
                        <a:t>57</a:t>
                      </a:r>
                      <a:endParaRPr lang="th-TH" sz="2800" b="1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400" b="1" dirty="0" smtClean="0"/>
              <a:t>กำหนดการสัมมนาเสริมการวิจัยธุรกิจ</a:t>
            </a:r>
            <a:endParaRPr lang="th-TH" sz="44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Management Information Systems</a:t>
            </a:r>
            <a:endParaRPr lang="th-TH" sz="2800" dirty="0">
              <a:solidFill>
                <a:srgbClr val="FF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467600" cy="522312"/>
          </a:xfrm>
        </p:spPr>
        <p:txBody>
          <a:bodyPr>
            <a:normAutofit fontScale="90000"/>
          </a:bodyPr>
          <a:lstStyle/>
          <a:p>
            <a:r>
              <a:rPr lang="th-TH" dirty="0" smtClean="0"/>
              <a:t>การลงทุนใน</a:t>
            </a:r>
            <a:r>
              <a:rPr lang="en-US" dirty="0" smtClean="0"/>
              <a:t>ICT </a:t>
            </a:r>
            <a:endParaRPr lang="th-TH" dirty="0"/>
          </a:p>
        </p:txBody>
      </p:sp>
      <p:pic>
        <p:nvPicPr>
          <p:cNvPr id="3" name="Picture Placeholder 27" descr="Fig-1-1_MIS_12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92696"/>
            <a:ext cx="8568952" cy="496855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1560" y="5949280"/>
            <a:ext cx="4320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latin typeface="Angsana New" pitchFamily="18" charset="-34"/>
                <a:cs typeface="Angsana New" pitchFamily="18" charset="-34"/>
              </a:rPr>
              <a:t>ที่มา</a:t>
            </a:r>
            <a:r>
              <a:rPr lang="en-US" sz="2400" b="1" dirty="0" smtClean="0">
                <a:latin typeface="Angsana New" pitchFamily="18" charset="-34"/>
                <a:cs typeface="Angsana New" pitchFamily="18" charset="-34"/>
              </a:rPr>
              <a:t>: </a:t>
            </a:r>
            <a:r>
              <a:rPr lang="en-US" sz="2400" b="1" dirty="0" err="1" smtClean="0">
                <a:latin typeface="Angsana New" pitchFamily="18" charset="-34"/>
                <a:cs typeface="Angsana New" pitchFamily="18" charset="-34"/>
              </a:rPr>
              <a:t>Laudon</a:t>
            </a:r>
            <a:r>
              <a:rPr lang="en-US" sz="2400" b="1" dirty="0" smtClean="0">
                <a:latin typeface="Angsana New" pitchFamily="18" charset="-34"/>
                <a:cs typeface="Angsana New" pitchFamily="18" charset="-34"/>
              </a:rPr>
              <a:t> and </a:t>
            </a:r>
            <a:r>
              <a:rPr lang="en-US" sz="2400" b="1" dirty="0" err="1" smtClean="0">
                <a:latin typeface="Angsana New" pitchFamily="18" charset="-34"/>
                <a:cs typeface="Angsana New" pitchFamily="18" charset="-34"/>
              </a:rPr>
              <a:t>Laudon</a:t>
            </a:r>
            <a:r>
              <a:rPr lang="en-US" sz="2400" b="1" dirty="0" smtClean="0">
                <a:latin typeface="Angsana New" pitchFamily="18" charset="-34"/>
                <a:cs typeface="Angsana New" pitchFamily="18" charset="-34"/>
              </a:rPr>
              <a:t> (2014: )</a:t>
            </a:r>
            <a:endParaRPr lang="th-TH" sz="2400" b="1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200</TotalTime>
  <Words>569</Words>
  <Application>Microsoft Office PowerPoint</Application>
  <PresentationFormat>On-screen Show (4:3)</PresentationFormat>
  <Paragraphs>88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Civic</vt:lpstr>
      <vt:lpstr>ปฐมนิเทศชุดวิชา 32725</vt:lpstr>
      <vt:lpstr>คำอธิบายชุดวิชา</vt:lpstr>
      <vt:lpstr>วัตถุประสงค์</vt:lpstr>
      <vt:lpstr>เอกสาร/ตำราที่ใช้ในการศึกษา</vt:lpstr>
      <vt:lpstr>การศึกษาในส่วนการวิจัยธุรกิจ</vt:lpstr>
      <vt:lpstr>งานที่มอบหมายให้ทำในส่วนของการวิจัยธุรกิจ</vt:lpstr>
      <vt:lpstr>กำหนดการสัมมนาเสริมการวิจัยธุรกิจ</vt:lpstr>
      <vt:lpstr>Slide 8</vt:lpstr>
      <vt:lpstr>การลงทุนในICT </vt:lpstr>
      <vt:lpstr>Strategic Business Objectives </vt:lpstr>
      <vt:lpstr>Strategic Business Objectives </vt:lpstr>
      <vt:lpstr>ศึกษาเนื้อหาจาก Textbook “Management Information Systems: Managing the Digital Firm” </vt:lpstr>
      <vt:lpstr>ศึกษาเนื้อหาจาก Textbook “Management Information Systems: Managing the Digital Firm”</vt:lpstr>
      <vt:lpstr>ทำกิจกรรมในระบบ e-Learning</vt:lpstr>
      <vt:lpstr>การประเมินผล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ปฐมนิเทศชุดวิชา 32725</dc:title>
  <dc:creator>msassche</dc:creator>
  <cp:lastModifiedBy>นงลักษณ์ มาตวังแสง</cp:lastModifiedBy>
  <cp:revision>36</cp:revision>
  <dcterms:created xsi:type="dcterms:W3CDTF">2014-09-02T09:14:02Z</dcterms:created>
  <dcterms:modified xsi:type="dcterms:W3CDTF">2014-09-04T10:33:34Z</dcterms:modified>
</cp:coreProperties>
</file>