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76" r:id="rId2"/>
    <p:sldId id="333" r:id="rId3"/>
    <p:sldId id="334" r:id="rId4"/>
    <p:sldId id="335" r:id="rId5"/>
    <p:sldId id="336" r:id="rId6"/>
    <p:sldId id="331" r:id="rId7"/>
    <p:sldId id="317" r:id="rId8"/>
    <p:sldId id="372" r:id="rId9"/>
    <p:sldId id="374" r:id="rId10"/>
    <p:sldId id="367" r:id="rId11"/>
    <p:sldId id="369" r:id="rId12"/>
    <p:sldId id="308" r:id="rId13"/>
    <p:sldId id="370" r:id="rId14"/>
    <p:sldId id="310" r:id="rId15"/>
    <p:sldId id="311" r:id="rId16"/>
    <p:sldId id="313" r:id="rId17"/>
    <p:sldId id="314" r:id="rId18"/>
    <p:sldId id="352" r:id="rId19"/>
    <p:sldId id="353" r:id="rId20"/>
    <p:sldId id="361" r:id="rId21"/>
    <p:sldId id="315" r:id="rId22"/>
    <p:sldId id="316" r:id="rId23"/>
    <p:sldId id="318" r:id="rId24"/>
    <p:sldId id="319" r:id="rId25"/>
    <p:sldId id="320" r:id="rId26"/>
    <p:sldId id="279" r:id="rId27"/>
    <p:sldId id="256" r:id="rId28"/>
    <p:sldId id="278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57" r:id="rId45"/>
    <p:sldId id="358" r:id="rId46"/>
  </p:sldIdLst>
  <p:sldSz cx="9144000" cy="6858000" type="screen4x3"/>
  <p:notesSz cx="6789738" cy="992505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FF0000"/>
    <a:srgbClr val="000099"/>
    <a:srgbClr val="000066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5" autoAdjust="0"/>
  </p:normalViewPr>
  <p:slideViewPr>
    <p:cSldViewPr>
      <p:cViewPr>
        <p:scale>
          <a:sx n="90" d="100"/>
          <a:sy n="90" d="100"/>
        </p:scale>
        <p:origin x="-2244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513" y="0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513" y="9428163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8FED72-4DC5-48A3-BB7A-8F0EC798A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9522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6513" y="0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34012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en-US" noProof="0" smtClean="0"/>
              <a:t>ระดับที่สอง</a:t>
            </a:r>
          </a:p>
          <a:p>
            <a:pPr lvl="2"/>
            <a:r>
              <a:rPr lang="en-US" noProof="0" smtClean="0"/>
              <a:t>ระดับที่สาม</a:t>
            </a:r>
          </a:p>
          <a:p>
            <a:pPr lvl="3"/>
            <a:r>
              <a:rPr lang="en-US" noProof="0" smtClean="0"/>
              <a:t>ระดับที่สี่</a:t>
            </a:r>
          </a:p>
          <a:p>
            <a:pPr lvl="4"/>
            <a:r>
              <a:rPr lang="en-US" noProof="0" smtClean="0"/>
              <a:t>ระดับที่ห้า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13" y="9428163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4263C9-1EC6-4E2C-971B-895FCB99E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6983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6192F4-F1D7-478A-BDA7-2883553C970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790137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FAE089-E794-48C0-A4B7-304C9A4F4F6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78033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DE912-7EE0-42C2-8E94-9125DD9577C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2542161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BC2272-E8E3-4B42-B5EC-165D25F45C44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806396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0AA5B-CC61-4E22-88B9-9E9FD4B72D1A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059374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EE9A2-5E02-4AAB-BE25-A77BF16C4C84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6275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EA2598-365F-4540-B4A4-AFFAF166A9E6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4223952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D37C9-3E3E-4258-865E-8EC32A1EC98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4062652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7DC7C-4827-4419-A518-91CB00B0AB6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976332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66288-BAD3-4FF2-9787-CF16E9D88C88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388509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E548FB-FE1E-45EE-9DC0-1213F8927B49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28048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33555-3D62-4DE7-84EF-C523F50EAF38}" type="slidenum">
              <a:rPr lang="en-US" smtClean="0"/>
              <a:pPr/>
              <a:t>2</a:t>
            </a:fld>
            <a:endParaRPr lang="th-TH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z="1800" smtClean="0"/>
          </a:p>
        </p:txBody>
      </p:sp>
    </p:spTree>
    <p:extLst>
      <p:ext uri="{BB962C8B-B14F-4D97-AF65-F5344CB8AC3E}">
        <p14:creationId xmlns:p14="http://schemas.microsoft.com/office/powerpoint/2010/main" xmlns="" val="1414879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FD2CEB-9A1D-4C1C-A826-3A8FBAC30ED5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963919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C1ECE4-9A0E-418C-8229-62C4A2FDFED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190680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53ACE8-9018-4DA0-A770-F84ACE43C65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2251898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534A5-1DFE-417B-8D96-46884CBE30E2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367926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B01FA-9341-4CF3-9980-39C80AC690B4}" type="slidenum">
              <a:rPr lang="en-US" smtClean="0"/>
              <a:pPr/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6544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15203A-51BD-4FBC-A48A-FB6C15C6F1CD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39509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FAC355-5290-4FAD-BA04-097DF7FECB02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06299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0E9804-F413-4A05-B638-7DE3B15942B2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13290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AA41EB-0FAE-4C3F-AD09-1A902728AA4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581024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B36BCE-2E37-4101-96CC-2B9954DD2621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4269495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42A8CB-36E7-442A-A93D-7E604B50C3A7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417628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56031-A0E4-40AA-8650-F8B05C3722C6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111611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92D9D-8A33-4FF7-87F8-3432E59B0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B2166-3595-4FC9-933C-CE5FEDC4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59E24-A382-4073-88EC-3A938AF05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2D28A-FD94-4440-B3A7-2A07E2571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B82C-0AB9-4787-882C-08C91DE10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20FD3-89C6-4804-AE4C-4E7358A14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34287-7730-4CF0-B4C8-D29D95C27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9C688-A99D-41E4-ACBF-2AF4CFFBB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1CB32-5863-4E23-9CED-4518616E5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30B5A-A7FF-46BF-A2FC-87EDE2E6B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E1C47-F272-49AB-9F7D-3582016BE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2ED9B-FD79-4710-BE24-0284BA996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38C2210-1941-445B-A23C-841350114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google.com/" TargetMode="External"/><Relationship Id="rId4" Type="http://schemas.openxmlformats.org/officeDocument/2006/relationships/hyperlink" Target="http://www.google.co.th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h.wikipedia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i-thaijo.org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187624" y="4822120"/>
            <a:ext cx="74882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latin typeface="Angsana New" pitchFamily="18" charset="-34"/>
                <a:cs typeface="Angsana New" pitchFamily="18" charset="-34"/>
              </a:rPr>
              <a:t>รองศาสตราจารย์ ดร. สมใจ  พุทธาพิทักษ์ผล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latin typeface="Angsana New" pitchFamily="18" charset="-34"/>
                <a:cs typeface="Angsana New" pitchFamily="18" charset="-34"/>
              </a:rPr>
              <a:t>สาขาวิชาพยาบาลศาสตร์ มหาวิทยาลัยสุโขทัยธรรมาธิราช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ngsana New" pitchFamily="18" charset="-34"/>
                <a:cs typeface="Angsana New" pitchFamily="18" charset="-34"/>
              </a:rPr>
              <a:t>E-mail: pusomjai@gmail.com</a:t>
            </a:r>
          </a:p>
        </p:txBody>
      </p:sp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8208838" cy="24479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th-TH" sz="6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  <a:t>การสืบค้นข้อมูลเพื่อทำ</a:t>
            </a:r>
            <a:r>
              <a:rPr lang="th-TH" sz="6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  <a:t>วิทยานิพนธ์</a:t>
            </a:r>
            <a:br>
              <a:rPr lang="th-TH" sz="6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</a:br>
            <a:r>
              <a:rPr lang="th-TH" sz="6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  <a:t>ให้ประส</a:t>
            </a:r>
            <a:r>
              <a:rPr lang="th-TH" sz="6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  <a:t>บ</a:t>
            </a:r>
            <a:r>
              <a:rPr lang="th-TH" sz="6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  <a:t>ความสำเร็จ</a:t>
            </a:r>
            <a:endParaRPr lang="th-TH" sz="60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2" t="8730" r="16357" b="6249"/>
          <a:stretch/>
        </p:blipFill>
        <p:spPr bwMode="auto">
          <a:xfrm>
            <a:off x="34798" y="0"/>
            <a:ext cx="89791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798" y="2492896"/>
            <a:ext cx="180089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400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58" t="25136" r="16154" b="5778"/>
          <a:stretch/>
        </p:blipFill>
        <p:spPr bwMode="auto">
          <a:xfrm>
            <a:off x="0" y="185898"/>
            <a:ext cx="8781143" cy="633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9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t="20465" r="23421" b="8659"/>
          <a:stretch>
            <a:fillRect/>
          </a:stretch>
        </p:blipFill>
        <p:spPr bwMode="auto">
          <a:xfrm>
            <a:off x="250825" y="188913"/>
            <a:ext cx="8642350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395288" y="2997200"/>
            <a:ext cx="1873250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08" t="9127" r="16127" b="6250"/>
          <a:stretch/>
        </p:blipFill>
        <p:spPr bwMode="auto">
          <a:xfrm>
            <a:off x="0" y="233264"/>
            <a:ext cx="9145369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831" y="3350874"/>
            <a:ext cx="2736988" cy="2160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1835012" y="5445224"/>
            <a:ext cx="2736988" cy="2160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62318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t="15538" r="18262" b="11632"/>
          <a:stretch>
            <a:fillRect/>
          </a:stretch>
        </p:blipFill>
        <p:spPr bwMode="auto">
          <a:xfrm>
            <a:off x="250825" y="188913"/>
            <a:ext cx="8497888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3"/>
          <p:cNvSpPr>
            <a:spLocks noChangeArrowheads="1"/>
          </p:cNvSpPr>
          <p:nvPr/>
        </p:nvSpPr>
        <p:spPr bwMode="auto">
          <a:xfrm>
            <a:off x="1547813" y="908050"/>
            <a:ext cx="863600" cy="5048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t="15538" r="33757" b="23242"/>
          <a:stretch>
            <a:fillRect/>
          </a:stretch>
        </p:blipFill>
        <p:spPr bwMode="auto">
          <a:xfrm>
            <a:off x="250825" y="230188"/>
            <a:ext cx="8424863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443663" y="260350"/>
            <a:ext cx="1511300" cy="711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>
                <a:latin typeface="Angsana New" pitchFamily="18" charset="-34"/>
                <a:cs typeface="Angsana New" pitchFamily="18" charset="-34"/>
              </a:rPr>
              <a:t>ใส่คำค้น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t="16536" r="18262" b="6076"/>
          <a:stretch>
            <a:fillRect/>
          </a:stretch>
        </p:blipFill>
        <p:spPr bwMode="auto">
          <a:xfrm>
            <a:off x="395288" y="90388"/>
            <a:ext cx="8353425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107504" y="1412776"/>
            <a:ext cx="2303909" cy="93610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25635" t="18512" r="8659" b="17513"/>
          <a:stretch>
            <a:fillRect/>
          </a:stretch>
        </p:blipFill>
        <p:spPr bwMode="auto">
          <a:xfrm>
            <a:off x="179388" y="188913"/>
            <a:ext cx="8713787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r="11044" b="29500"/>
          <a:stretch>
            <a:fillRect/>
          </a:stretch>
        </p:blipFill>
        <p:spPr bwMode="auto">
          <a:xfrm>
            <a:off x="216792" y="404813"/>
            <a:ext cx="8675688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916238" y="3860800"/>
            <a:ext cx="3816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Nursing care quality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95736" y="3644900"/>
            <a:ext cx="1584325" cy="431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9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0BF18C-7B8A-4312-A0E4-005B0FE8C62D}" type="slidenum">
              <a:rPr lang="en-US" smtClean="0"/>
              <a:pPr/>
              <a:t>2</a:t>
            </a:fld>
            <a:endParaRPr lang="th-TH" smtClean="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14313" y="285750"/>
            <a:ext cx="8259762" cy="131805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th-TH" sz="54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itchFamily="18" charset="-34"/>
              </a:rPr>
              <a:t>ทำไมจะเป็นมหาบัณฑิตจึงต้องทำวิทยานิพนธ์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85750" y="1714500"/>
            <a:ext cx="84963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4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เป็นการฝึกฝนเพื่อเป็นมหาบัณฑิตอย่างสมบูรณ์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th-TH" sz="44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วิธีการค้นคว้าหาความรู้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th-TH" sz="44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วิธีการ</a:t>
            </a:r>
            <a:r>
              <a:rPr lang="th-TH" sz="44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วิเคราะห์ และสังเคราะห์ ความรู้ที่ได้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th-TH" sz="44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ทักษะการอ่าน การเขียน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th-TH" sz="44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การวัดสิ่งที่ต้องการวัด การวิเคราะห์ แปลผล ฯลฯ</a:t>
            </a:r>
            <a:endParaRPr lang="en-US" sz="4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4794" t="10454" r="8829" b="3907"/>
          <a:stretch>
            <a:fillRect/>
          </a:stretch>
        </p:blipFill>
        <p:spPr bwMode="auto">
          <a:xfrm>
            <a:off x="0" y="1"/>
            <a:ext cx="9144000" cy="680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76256" y="332656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3568" y="620688"/>
            <a:ext cx="8640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 cstate="print"/>
          <a:srcRect t="21463" r="21941" b="6683"/>
          <a:stretch>
            <a:fillRect/>
          </a:stretch>
        </p:blipFill>
        <p:spPr bwMode="auto">
          <a:xfrm>
            <a:off x="360684" y="260350"/>
            <a:ext cx="8459788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Oval 5"/>
          <p:cNvSpPr>
            <a:spLocks noChangeArrowheads="1"/>
          </p:cNvSpPr>
          <p:nvPr/>
        </p:nvSpPr>
        <p:spPr bwMode="auto">
          <a:xfrm>
            <a:off x="6156176" y="4581128"/>
            <a:ext cx="2448272" cy="10081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t="10460" r="7732" b="18317"/>
          <a:stretch>
            <a:fillRect/>
          </a:stretch>
        </p:blipFill>
        <p:spPr bwMode="auto">
          <a:xfrm>
            <a:off x="35496" y="260350"/>
            <a:ext cx="899953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r="11409" b="46072"/>
          <a:stretch>
            <a:fillRect/>
          </a:stretch>
        </p:blipFill>
        <p:spPr bwMode="auto">
          <a:xfrm>
            <a:off x="251717" y="261789"/>
            <a:ext cx="8640763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348038" y="765175"/>
            <a:ext cx="4895850" cy="650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Key word: 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ทารกคลอดก่อนกำหนด</a:t>
            </a:r>
            <a:endParaRPr lang="en-US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51520" y="5204544"/>
            <a:ext cx="8640959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การค้นคว้าวิทยานิพนธ์ไทยของสถาบันอุดมศึกษาในประเทศไทย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200" b="1" dirty="0" smtClean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การ </a:t>
            </a:r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download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full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text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ทำได้เฉพาะสมาชิกของสถาบันอุดมศึกษาของรัฐ</a:t>
            </a:r>
            <a:endParaRPr lang="en-US" sz="32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4964" t="19489" r="8659" b="18489"/>
          <a:stretch>
            <a:fillRect/>
          </a:stretch>
        </p:blipFill>
        <p:spPr bwMode="auto">
          <a:xfrm>
            <a:off x="323601" y="333399"/>
            <a:ext cx="842486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t="18512" r="39665" b="6683"/>
          <a:stretch>
            <a:fillRect/>
          </a:stretch>
        </p:blipFill>
        <p:spPr bwMode="auto">
          <a:xfrm>
            <a:off x="1115715" y="260350"/>
            <a:ext cx="6624637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t="17513" r="16032" b="28342"/>
          <a:stretch>
            <a:fillRect/>
          </a:stretch>
        </p:blipFill>
        <p:spPr bwMode="auto">
          <a:xfrm>
            <a:off x="486543" y="620713"/>
            <a:ext cx="818991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9750" y="4652963"/>
            <a:ext cx="7775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  <a:hlinkClick r:id="rId4"/>
              </a:rPr>
              <a:t>www.google.co.th</a:t>
            </a:r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 -&gt; </a:t>
            </a:r>
            <a:r>
              <a:rPr lang="en-US" sz="3600" b="1" dirty="0" err="1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google</a:t>
            </a:r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ประเทศไทย</a:t>
            </a:r>
            <a:endParaRPr lang="en-US" sz="3600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12849" y="5589588"/>
            <a:ext cx="7775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  <a:hlinkClick r:id="rId5"/>
              </a:rPr>
              <a:t>www.google.com</a:t>
            </a:r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 -&gt; </a:t>
            </a:r>
            <a:r>
              <a:rPr lang="en-US" sz="3600" b="1" dirty="0" err="1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google</a:t>
            </a:r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 international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11584" y="2492375"/>
            <a:ext cx="2808288" cy="1625600"/>
          </a:xfrm>
          <a:prstGeom prst="rect">
            <a:avLst/>
          </a:prstGeom>
          <a:solidFill>
            <a:srgbClr val="0000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ตัวช่วยค้น </a:t>
            </a:r>
          </a:p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(Search engine)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t="13585" r="3125" b="6683"/>
          <a:stretch>
            <a:fillRect/>
          </a:stretch>
        </p:blipFill>
        <p:spPr bwMode="auto">
          <a:xfrm>
            <a:off x="0" y="188913"/>
            <a:ext cx="8964613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468313" y="5876925"/>
            <a:ext cx="8207375" cy="650875"/>
          </a:xfrm>
          <a:prstGeom prst="rect">
            <a:avLst/>
          </a:prstGeom>
          <a:solidFill>
            <a:srgbClr val="000066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hlinkClick r:id="rId4"/>
              </a:rPr>
              <a:t>http://th.wikipedia.org/</a:t>
            </a:r>
            <a:endParaRPr lang="en-US" sz="3600" b="1"/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446338" y="3573463"/>
            <a:ext cx="6697662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400" b="1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สารานุกรม</a:t>
            </a:r>
            <a:r>
              <a:rPr lang="en-US" sz="4400" b="1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 (Encyclopedia) </a:t>
            </a:r>
            <a:r>
              <a:rPr lang="th-TH" sz="4400" b="1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บน </a:t>
            </a:r>
            <a:r>
              <a:rPr lang="en-US" sz="4400" b="1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www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042988" y="333375"/>
            <a:ext cx="7559675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http://</a:t>
            </a:r>
            <a:r>
              <a:rPr lang="en-US" sz="3200" b="1">
                <a:cs typeface="Angsana New" pitchFamily="18" charset="-34"/>
              </a:rPr>
              <a:t>www.</a:t>
            </a:r>
            <a:r>
              <a:rPr lang="en-US" sz="3200" b="1"/>
              <a:t>wikipedia.org/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t="14561" r="3125" b="6683"/>
          <a:stretch>
            <a:fillRect/>
          </a:stretch>
        </p:blipFill>
        <p:spPr bwMode="auto">
          <a:xfrm>
            <a:off x="250825" y="260350"/>
            <a:ext cx="862171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84213" y="5734050"/>
            <a:ext cx="7559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http://en.wikipedia.org/</a:t>
            </a:r>
          </a:p>
        </p:txBody>
      </p:sp>
      <p:sp>
        <p:nvSpPr>
          <p:cNvPr id="4" name="Oval 3"/>
          <p:cNvSpPr/>
          <p:nvPr/>
        </p:nvSpPr>
        <p:spPr>
          <a:xfrm>
            <a:off x="2987824" y="1124744"/>
            <a:ext cx="4464496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6241" t="8657" r="16794" b="20195"/>
          <a:stretch/>
        </p:blipFill>
        <p:spPr>
          <a:xfrm>
            <a:off x="0" y="1196752"/>
            <a:ext cx="9144000" cy="546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http://www.oppo.opp.go.th/</a:t>
            </a:r>
            <a:endParaRPr lang="th-TH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0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th-TH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itchFamily="18" charset="-34"/>
              </a:rPr>
              <a:t>หนามแหลมแทงใจของมือใหม่</a:t>
            </a:r>
            <a:endParaRPr lang="en-US" sz="5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ไม่รู้ว่าจะเริ่มต้นอ่านอะไร เมื่อใกล้ต้องส่ง บศ.001</a:t>
            </a:r>
            <a:b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อ่านวิทยานิพนธ์ของรุ่นพี่ ๆ ของสถาบันอื่น ๆ แล้วประกอบตัวแปรเข้ามาเป็นของตัวเอง</a:t>
            </a:r>
          </a:p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อ่านเล่มโน้น เล่มนี้แล้ว </a:t>
            </a:r>
            <a:r>
              <a:rPr lang="en-US" sz="36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xerox</a:t>
            </a:r>
            <a:r>
              <a:rPr lang="en-US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จนกองกระดาษท่วมบ้าน</a:t>
            </a:r>
          </a:p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เอาเล่มโน้นเล่มนี้มาตัดต่อ</a:t>
            </a:r>
            <a:endParaRPr lang="en-US" sz="36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929188" y="4000500"/>
            <a:ext cx="3214687" cy="221456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กลุ่มที่เริ่มต้นจากวิทยานิพนธ์</a:t>
            </a:r>
            <a:endParaRPr lang="en-US" sz="4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6240" t="24406" r="17901" b="14563"/>
          <a:stretch/>
        </p:blipFill>
        <p:spPr>
          <a:xfrm>
            <a:off x="251520" y="476672"/>
            <a:ext cx="8568952" cy="44644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1628800"/>
            <a:ext cx="1800200" cy="1368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300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35610" t="7875" r="15687" b="18298"/>
          <a:stretch/>
        </p:blipFill>
        <p:spPr>
          <a:xfrm>
            <a:off x="179512" y="116632"/>
            <a:ext cx="8712968" cy="65052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68344" y="2348880"/>
            <a:ext cx="1080120" cy="72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106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6241" t="25391" r="17347" b="12595"/>
          <a:stretch/>
        </p:blipFill>
        <p:spPr>
          <a:xfrm>
            <a:off x="251520" y="1988840"/>
            <a:ext cx="8640960" cy="4536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040" y="332656"/>
            <a:ext cx="846043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h-TH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  <a:t>รายงานการสำรวจสุขภาพคนไทย </a:t>
            </a:r>
            <a:r>
              <a:rPr lang="th-TH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  <a:t/>
            </a:r>
            <a:br>
              <a:rPr lang="th-TH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</a:br>
            <a:r>
              <a:rPr lang="th-TH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  <a:t>โดย</a:t>
            </a:r>
            <a:r>
              <a:rPr lang="th-TH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  <a:t>การตรวจร่างกาย </a:t>
            </a:r>
            <a:r>
              <a:rPr lang="th-TH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  <a:t>ครั้ง</a:t>
            </a:r>
            <a:r>
              <a:rPr lang="th-TH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  <a:t>ที่ 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anose="02020603050405020304" pitchFamily="18" charset="-34"/>
                <a:cs typeface="+mn-cs"/>
              </a:rPr>
              <a:t>4</a:t>
            </a:r>
            <a:endParaRPr lang="th-TH" sz="44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Angsana New" panose="02020603050405020304" pitchFamily="18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2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9" t="10547" r="13281" b="5859"/>
          <a:stretch/>
        </p:blipFill>
        <p:spPr bwMode="auto">
          <a:xfrm>
            <a:off x="11832" y="-6474"/>
            <a:ext cx="9132168" cy="689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2548061"/>
            <a:ext cx="5400600" cy="1384995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http://</a:t>
            </a:r>
            <a:r>
              <a:rPr lang="en-US" sz="2800" b="1" dirty="0" smtClean="0">
                <a:solidFill>
                  <a:schemeClr val="bg1"/>
                </a:solidFill>
              </a:rPr>
              <a:t>www.ipsr.mahidol.ac.th/</a:t>
            </a:r>
            <a:r>
              <a:rPr lang="th-TH" sz="2800" b="1" dirty="0" smtClean="0">
                <a:solidFill>
                  <a:schemeClr val="bg1"/>
                </a:solidFill>
              </a:rPr>
              <a:t/>
            </a:r>
            <a:br>
              <a:rPr lang="th-TH" sz="2800" b="1" dirty="0" smtClean="0">
                <a:solidFill>
                  <a:schemeClr val="bg1"/>
                </a:solidFill>
              </a:rPr>
            </a:br>
            <a:r>
              <a:rPr lang="en-US" sz="2800" b="1" dirty="0" err="1" smtClean="0">
                <a:solidFill>
                  <a:schemeClr val="bg1"/>
                </a:solidFill>
              </a:rPr>
              <a:t>ipsrth</a:t>
            </a:r>
            <a:r>
              <a:rPr lang="en-US" sz="2800" b="1" dirty="0" smtClean="0">
                <a:solidFill>
                  <a:schemeClr val="bg1"/>
                </a:solidFill>
              </a:rPr>
              <a:t>/</a:t>
            </a:r>
            <a:r>
              <a:rPr lang="en-US" sz="2800" b="1" dirty="0" err="1" smtClean="0">
                <a:solidFill>
                  <a:schemeClr val="bg1"/>
                </a:solidFill>
              </a:rPr>
              <a:t>ThaiHealth_book</a:t>
            </a:r>
            <a:r>
              <a:rPr lang="en-US" sz="2800" b="1" dirty="0" smtClean="0">
                <a:solidFill>
                  <a:schemeClr val="bg1"/>
                </a:solidFill>
              </a:rPr>
              <a:t>/</a:t>
            </a:r>
            <a:r>
              <a:rPr lang="th-TH" sz="2800" b="1" dirty="0" smtClean="0">
                <a:solidFill>
                  <a:schemeClr val="bg1"/>
                </a:solidFill>
              </a:rPr>
              <a:t/>
            </a:r>
            <a:br>
              <a:rPr lang="th-TH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thaihealth_home.html</a:t>
            </a:r>
            <a:endParaRPr lang="th-TH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65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4619" t="12594" r="16795" b="24407"/>
          <a:stretch/>
        </p:blipFill>
        <p:spPr>
          <a:xfrm>
            <a:off x="105254" y="1340768"/>
            <a:ext cx="8787226" cy="4752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ngsana New" panose="02020603050405020304" pitchFamily="18" charset="-34"/>
              </a:rPr>
              <a:t>http://www.hiso.or.th/hiso5/report/sreport.php?m=4</a:t>
            </a:r>
            <a:endParaRPr lang="th-TH" sz="4000" b="1" dirty="0">
              <a:solidFill>
                <a:srgbClr val="FFFF00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8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6757" t="17515" r="32289" b="46064"/>
          <a:stretch/>
        </p:blipFill>
        <p:spPr>
          <a:xfrm>
            <a:off x="107504" y="1268760"/>
            <a:ext cx="892899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4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09" t="11388" r="21104" b="18481"/>
          <a:stretch/>
        </p:blipFill>
        <p:spPr bwMode="auto">
          <a:xfrm>
            <a:off x="243697" y="383770"/>
            <a:ext cx="3968263" cy="506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65" t="17299" r="33182" b="20831"/>
          <a:stretch/>
        </p:blipFill>
        <p:spPr bwMode="auto">
          <a:xfrm>
            <a:off x="4499992" y="1119884"/>
            <a:ext cx="4320480" cy="52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95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1" t="11647" r="7132" b="10000"/>
          <a:stretch/>
        </p:blipFill>
        <p:spPr bwMode="auto">
          <a:xfrm>
            <a:off x="29017" y="1268760"/>
            <a:ext cx="912668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88640"/>
            <a:ext cx="5720752" cy="112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 smtClean="0">
                <a:solidFill>
                  <a:srgbClr val="FFFF00"/>
                </a:solidFill>
                <a:cs typeface="+mj-cs"/>
              </a:rPr>
              <a:t>สกว</a:t>
            </a:r>
            <a:r>
              <a:rPr lang="th-TH" sz="3200" b="1" dirty="0" smtClean="0">
                <a:solidFill>
                  <a:srgbClr val="FFFF00"/>
                </a:solidFill>
                <a:cs typeface="+mj-cs"/>
              </a:rPr>
              <a:t>  </a:t>
            </a:r>
            <a:r>
              <a:rPr lang="en-US" sz="3200" b="1" dirty="0">
                <a:solidFill>
                  <a:srgbClr val="FFFF00"/>
                </a:solidFill>
                <a:cs typeface="+mj-cs"/>
              </a:rPr>
              <a:t>http://www.trf.or.th/</a:t>
            </a:r>
            <a:endParaRPr lang="th-TH" sz="3200" b="1" dirty="0">
              <a:solidFill>
                <a:srgbClr val="FFFF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7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6" t="12311" r="27143" b="6649"/>
          <a:stretch/>
        </p:blipFill>
        <p:spPr bwMode="auto">
          <a:xfrm>
            <a:off x="-24950" y="32970"/>
            <a:ext cx="9168950" cy="692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1124744"/>
            <a:ext cx="4104456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hlinkClick r:id="rId3"/>
              </a:rPr>
              <a:t>http://www.tci-thaijo.org/</a:t>
            </a:r>
            <a:endParaRPr lang="th-TH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8128" y="1883440"/>
            <a:ext cx="5976664" cy="304698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ngsana New" pitchFamily="18" charset="-34"/>
                <a:cs typeface="+mn-cs"/>
              </a:rPr>
              <a:t>Thai Journals Online (</a:t>
            </a:r>
            <a:r>
              <a:rPr lang="en-US" sz="2400" b="1" dirty="0" err="1">
                <a:solidFill>
                  <a:srgbClr val="FFFF00"/>
                </a:solidFill>
                <a:latin typeface="Angsana New" pitchFamily="18" charset="-34"/>
                <a:cs typeface="+mn-cs"/>
              </a:rPr>
              <a:t>ThaiJO</a:t>
            </a:r>
            <a:r>
              <a:rPr lang="en-US" sz="2400" b="1" dirty="0">
                <a:solidFill>
                  <a:srgbClr val="FFFF00"/>
                </a:solidFill>
                <a:latin typeface="Angsana New" pitchFamily="18" charset="-34"/>
                <a:cs typeface="+mn-cs"/>
              </a:rPr>
              <a:t>) </a:t>
            </a:r>
            <a:r>
              <a:rPr lang="th-TH" sz="2400" b="1" dirty="0">
                <a:solidFill>
                  <a:srgbClr val="FFFF00"/>
                </a:solidFill>
                <a:latin typeface="Angsana New" pitchFamily="18" charset="-34"/>
                <a:cs typeface="+mn-cs"/>
              </a:rPr>
              <a:t>เป็นระบบฐานข้อมูลวารสารอิเล็กทรอนิกส์กลางของประเทศไทย เป็นแหล่งรวมวารสารวิชาการที่ผลิตในประเทศไทยทุกสาขาวิชา ทั้งสาขาวิทยาศาสตร์/เทคโนโลยี และ</a:t>
            </a:r>
            <a:r>
              <a:rPr lang="th-TH" sz="2400" b="1" dirty="0" smtClean="0">
                <a:solidFill>
                  <a:srgbClr val="FFFF00"/>
                </a:solidFill>
                <a:latin typeface="Angsana New" pitchFamily="18" charset="-34"/>
                <a:cs typeface="+mn-cs"/>
              </a:rPr>
              <a:t>มนุษยศาสตร์ และ</a:t>
            </a:r>
            <a:r>
              <a:rPr lang="th-TH" sz="2400" b="1" dirty="0">
                <a:solidFill>
                  <a:srgbClr val="FFFF00"/>
                </a:solidFill>
                <a:latin typeface="Angsana New" pitchFamily="18" charset="-34"/>
                <a:cs typeface="+mn-cs"/>
              </a:rPr>
              <a:t>สังคมศาสตร์  </a:t>
            </a:r>
            <a:r>
              <a:rPr lang="en-US" sz="2400" b="1" dirty="0" err="1">
                <a:solidFill>
                  <a:srgbClr val="FFFF00"/>
                </a:solidFill>
                <a:latin typeface="Angsana New" pitchFamily="18" charset="-34"/>
                <a:cs typeface="+mn-cs"/>
              </a:rPr>
              <a:t>ThaiJo</a:t>
            </a:r>
            <a:r>
              <a:rPr lang="en-US" sz="2400" b="1" dirty="0">
                <a:solidFill>
                  <a:srgbClr val="FFFF00"/>
                </a:solidFill>
                <a:latin typeface="Angsana New" pitchFamily="18" charset="-34"/>
                <a:cs typeface="+mn-cs"/>
              </a:rPr>
              <a:t> </a:t>
            </a:r>
            <a:r>
              <a:rPr lang="th-TH" sz="2400" b="1" dirty="0">
                <a:solidFill>
                  <a:srgbClr val="FFFF00"/>
                </a:solidFill>
                <a:latin typeface="Angsana New" pitchFamily="18" charset="-34"/>
                <a:cs typeface="+mn-cs"/>
              </a:rPr>
              <a:t>ได้รับการสนับสนุนจากสำนักงานกองทุนสนับสนุนการวิจัย (สกว.) มหาวิทยาลัยเทคโนโลยีพระจอมเกล้าธนบุรี (มจธ.) มหาวิทยาลัยธรรมศาสตร์ (มธ.) และศูนย์ดัชนีการอ้างอิงวารสารไทย (</a:t>
            </a:r>
            <a:r>
              <a:rPr lang="en-US" sz="2400" b="1" dirty="0">
                <a:solidFill>
                  <a:srgbClr val="FFFF00"/>
                </a:solidFill>
                <a:latin typeface="Angsana New" pitchFamily="18" charset="-34"/>
                <a:cs typeface="+mn-cs"/>
              </a:rPr>
              <a:t>Thai-Journal Citation Index Centre : TCI)</a:t>
            </a:r>
            <a:endParaRPr lang="th-TH" sz="2400" b="1" dirty="0">
              <a:solidFill>
                <a:srgbClr val="FFFF00"/>
              </a:solidFill>
              <a:latin typeface="Angsana New" pitchFamily="18" charset="-3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5517232"/>
            <a:ext cx="5472608" cy="695511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002060"/>
                </a:solidFill>
              </a:rPr>
              <a:t>เติมวิธีคิดในการผลิตงานวิชาการ</a:t>
            </a:r>
            <a:endParaRPr lang="th-TH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0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39552" y="2463031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h-TH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ตัวอย่าง</a:t>
            </a:r>
            <a:endParaRPr lang="th-TH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8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h-TH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itchFamily="18" charset="-34"/>
              </a:rPr>
              <a:t>กลุ่มที่เริ่มจากงานที่ทำ</a:t>
            </a:r>
            <a:endParaRPr lang="en-US" sz="54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คิดวนไปวนมาหาข้อยุติไม่ได้</a:t>
            </a:r>
          </a:p>
          <a:p>
            <a:pPr>
              <a:defRPr/>
            </a:pPr>
            <a:r>
              <a:rPr lang="th-TH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ไม่รู้ว่าจะหา </a:t>
            </a:r>
            <a:r>
              <a:rPr lang="en-US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literature </a:t>
            </a:r>
            <a:r>
              <a:rPr lang="th-TH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จากที่ไหนมา </a:t>
            </a:r>
            <a:r>
              <a:rPr lang="en-US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support</a:t>
            </a:r>
          </a:p>
          <a:p>
            <a:pPr>
              <a:defRPr/>
            </a:pPr>
            <a:r>
              <a:rPr lang="th-TH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เรื่องที่คล้าย ๆ กันมีน้อย</a:t>
            </a:r>
          </a:p>
          <a:p>
            <a:pPr>
              <a:defRPr/>
            </a:pPr>
            <a:r>
              <a:rPr lang="th-TH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ได้กระดาษมาเต็มหน้าตักแต่เขียนไม่ได้ </a:t>
            </a:r>
            <a:endParaRPr lang="en-US" sz="4000" b="1" dirty="0">
              <a:solidFill>
                <a:schemeClr val="bg2">
                  <a:lumMod val="20000"/>
                  <a:lumOff val="8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77" t="13247" r="24999" b="26008"/>
          <a:stretch/>
        </p:blipFill>
        <p:spPr bwMode="auto">
          <a:xfrm>
            <a:off x="83983" y="84734"/>
            <a:ext cx="898460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7744" y="3140968"/>
            <a:ext cx="1224136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8076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6" t="13311" r="17213" b="16805"/>
          <a:stretch/>
        </p:blipFill>
        <p:spPr bwMode="auto">
          <a:xfrm>
            <a:off x="35496" y="0"/>
            <a:ext cx="904774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5714" y="3933056"/>
            <a:ext cx="5616624" cy="72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32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92" t="13371" r="27532" b="20675"/>
          <a:stretch/>
        </p:blipFill>
        <p:spPr bwMode="auto">
          <a:xfrm>
            <a:off x="40109" y="444773"/>
            <a:ext cx="9036496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4991910"/>
            <a:ext cx="93610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470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215064" cy="4107160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10" t="34298" r="9189" b="5281"/>
          <a:stretch/>
        </p:blipFill>
        <p:spPr bwMode="auto">
          <a:xfrm>
            <a:off x="0" y="0"/>
            <a:ext cx="9056485" cy="676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1988840"/>
            <a:ext cx="2664296" cy="609398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2060"/>
                </a:solidFill>
              </a:rPr>
              <a:t>การเรียนการสอน</a:t>
            </a:r>
            <a:endParaRPr lang="th-TH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6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24936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th-TH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  <a:t>ปัญหาของนักศึกษาที่ครูอยากมีส่วนร่วม</a:t>
            </a:r>
            <a:endParaRPr lang="en-US" sz="5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ahoma" pitchFamily="34" charset="0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28625" y="1495326"/>
            <a:ext cx="8229600" cy="4525962"/>
          </a:xfrm>
        </p:spPr>
        <p:txBody>
          <a:bodyPr/>
          <a:lstStyle/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ทบทวนวรรณกรรมแบบตัดต่อ มองหาที่จะหยิบยกมาทั้งก้อน</a:t>
            </a:r>
          </a:p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รังเกียจภาษาอังกฤษ</a:t>
            </a:r>
          </a:p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ไม่รู้ว่าหนังสือ/เรื่องที่ต้องการจะไปหาจากสื่ออะไร (ตำรา วารสาร...) </a:t>
            </a:r>
          </a:p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ไม่รู้ว่าใครที่มีชื่อเสียง/ได้รับการยอมรับในเรื่องนั้น</a:t>
            </a:r>
          </a:p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หา </a:t>
            </a:r>
            <a:r>
              <a:rPr lang="en-US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key 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ของตัวเองไม่เจอ </a:t>
            </a:r>
          </a:p>
          <a:p>
            <a:endParaRPr lang="th-TH" sz="36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th-TH" sz="66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</a:rPr>
              <a:t>ของฝากจากใจ</a:t>
            </a:r>
            <a:endParaRPr lang="en-US" sz="66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ahoma" pitchFamily="34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567333"/>
            <a:ext cx="8507288" cy="5030019"/>
          </a:xfrm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+mj-cs"/>
              </a:rPr>
              <a:t>การอ่านตำรา ควรศึกษาลำดับการนำเสนอ ทำความเข้าใจเนื้อหา ตำราที่มีการตีพิมพ์หลายครั้ง ต้องติดตามเล่มที่ตีพิมพ์ใหม่ เพื่อดูการเปลี่ยนแปลงของแนวคิดทฤษฎี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+mj-cs"/>
              </a:rPr>
              <a:t>การอ่านวารสาร บทความวิจัย ควรรวบรวมวิธีการเขียนรายงานการวิจัย เครื่องมือวิจัย การนำเสนอผลการวิจัย วิธีการอภิปรายผล “ชื่อวารสารที่ตีพิมพ์”  </a:t>
            </a:r>
            <a:r>
              <a:rPr lang="th-TH" b="1" dirty="0" smtClean="0">
                <a:solidFill>
                  <a:srgbClr val="FFFF00"/>
                </a:solidFill>
                <a:latin typeface="Tahoma" pitchFamily="34" charset="0"/>
                <a:cs typeface="+mj-cs"/>
              </a:rPr>
              <a:t>“บรรณานุกรม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+mj-cs"/>
              </a:rPr>
              <a:t>” 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+mj-cs"/>
              </a:rPr>
              <a:t>หัดสังเกต </a:t>
            </a:r>
            <a:r>
              <a:rPr lang="en-US" sz="40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“key words” 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+mj-cs"/>
              </a:rPr>
              <a:t>ท้ายบทคัดย่อ เพื่อจะได้ใช้ค้น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+mj-cs"/>
              </a:rPr>
              <a:t>เชื่อตัวเอง เรื่องของเรา เราต้องอ่าน และอ่านแล้วต้องรู้เรื่อง ให้กำลังใจตัวเอง และทำสม่ำเสมอ</a:t>
            </a:r>
            <a:endParaRPr lang="en-US" b="1" dirty="0" smtClean="0">
              <a:solidFill>
                <a:schemeClr val="bg1"/>
              </a:solidFill>
              <a:latin typeface="Tahoma" pitchFamily="34" charset="0"/>
              <a:cs typeface="+mj-cs"/>
            </a:endParaRPr>
          </a:p>
          <a:p>
            <a:endParaRPr lang="en-US" dirty="0" smtClean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h-TH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itchFamily="18" charset="-34"/>
              </a:rPr>
              <a:t>อุปสรรคที่พบ</a:t>
            </a:r>
            <a:endParaRPr lang="en-US" sz="54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h-TH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ไม่รู้ว่าเรื่องที่ต้องการต้องหาที่ไหนมาอ่าน</a:t>
            </a:r>
          </a:p>
          <a:p>
            <a:pPr>
              <a:defRPr/>
            </a:pPr>
            <a:r>
              <a:rPr lang="th-TH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ไม่ชำนาญเส้นทางในห้องสมุด</a:t>
            </a:r>
          </a:p>
          <a:p>
            <a:pPr>
              <a:defRPr/>
            </a:pPr>
            <a:r>
              <a:rPr lang="th-TH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หลงทางใน </a:t>
            </a:r>
            <a:r>
              <a:rPr lang="en-US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WWW</a:t>
            </a:r>
          </a:p>
          <a:p>
            <a:pPr>
              <a:defRPr/>
            </a:pPr>
            <a:r>
              <a:rPr lang="th-TH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ใช้ </a:t>
            </a:r>
            <a:r>
              <a:rPr lang="en-US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Key words</a:t>
            </a:r>
            <a:r>
              <a:rPr lang="th-TH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 ไม่ถูก</a:t>
            </a:r>
          </a:p>
          <a:p>
            <a:pPr>
              <a:defRPr/>
            </a:pPr>
            <a:r>
              <a:rPr lang="th-TH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  <a:cs typeface="Angsana New" pitchFamily="18" charset="-34"/>
              </a:rPr>
              <a:t>ได้มาแล้วอ่านไม่เข้าใจ</a:t>
            </a:r>
            <a:endParaRPr lang="en-US" sz="4400" b="1" dirty="0">
              <a:solidFill>
                <a:schemeClr val="bg2">
                  <a:lumMod val="20000"/>
                  <a:lumOff val="8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143500" y="3500438"/>
            <a:ext cx="2928938" cy="20716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เพราะฉะนั้นจึงต้องทำวิทยานิพนธ์ </a:t>
            </a:r>
            <a:endParaRPr lang="en-US" sz="32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411512" y="404813"/>
            <a:ext cx="4248720" cy="76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4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จุดเริ่มต้น</a:t>
            </a:r>
            <a:r>
              <a:rPr lang="th-TH" sz="44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ของการค้นคว้า</a:t>
            </a:r>
            <a:endParaRPr lang="en-US" sz="4400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68313" y="1556792"/>
            <a:ext cx="8280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600" b="1" u="sng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ตำรา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เพื่อหาความรู้ที่เป็น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พื้นฐาน</a:t>
            </a:r>
            <a:endParaRPr lang="th-TH" sz="36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u="sng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วารสาร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เพื่อหาประเด็นใหม่ ๆ ความก้าวหน้าในขอบเขตของเรื่อง</a:t>
            </a:r>
            <a:b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ที่เราศึกษา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u="sng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วิทยานิพนธ์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จากสถาบันการศึกษาต่าง ๆ เพื่อหาวิธีการหรือข้อมูล</a:t>
            </a:r>
            <a:b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ที่ค้นพบใหม่</a:t>
            </a:r>
            <a:endParaRPr lang="en-US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11560" y="5157788"/>
            <a:ext cx="81359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dirty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แหล่งความรู้ได้แก่ ห้องสมุด </a:t>
            </a:r>
            <a:r>
              <a:rPr lang="th-TH" sz="3600" b="1" dirty="0" smtClean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สื่ออิเล็กทรอนิกส์ </a:t>
            </a:r>
            <a:r>
              <a:rPr lang="en-US" sz="3600" b="1" dirty="0" smtClean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-&gt; </a:t>
            </a:r>
            <a:r>
              <a:rPr lang="th-TH" sz="3600" b="1" dirty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ตำรา วารสาร บทความ ความคิดเห็น วิทยานิพนธ์</a:t>
            </a:r>
            <a:endParaRPr lang="en-US" sz="3600" b="1" dirty="0">
              <a:solidFill>
                <a:srgbClr val="FFC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979712" y="620688"/>
            <a:ext cx="5184576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4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เริ่มต้นจากประเด็นที่เราสนใจ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95288" y="1685677"/>
            <a:ext cx="828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ศึกษาเพื่อหา “คำค้น” “</a:t>
            </a:r>
            <a:r>
              <a:rPr lang="en-US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Key words” </a:t>
            </a:r>
            <a:r>
              <a: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เพื่อให้ได้เอกสารที่ต้องการอย่างครอบคลุม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95288" y="3202781"/>
            <a:ext cx="8280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ควรเริ่มจาก “พจนานุกรม” และ “ตำรา” เพื่อศึกษาคำจำกัดความให้เข้าใจ“</a:t>
            </a:r>
            <a:r>
              <a:rPr lang="en-US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concept”</a:t>
            </a:r>
            <a:r>
              <a: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ที่ต้องการศึกษาอย่างชัดเจนก่อน เช่น “อัตรากำลัง” –</a:t>
            </a:r>
            <a:r>
              <a:rPr lang="en-US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&gt; nurse staffing </a:t>
            </a:r>
            <a:br>
              <a:rPr lang="en-US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“</a:t>
            </a:r>
            <a:r>
              <a:rPr lang="en-US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career”</a:t>
            </a:r>
            <a:endParaRPr lang="th-TH" sz="4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3245"/>
          <a:stretch/>
        </p:blipFill>
        <p:spPr>
          <a:xfrm>
            <a:off x="35496" y="0"/>
            <a:ext cx="9108504" cy="1856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8428" t="14279" r="19676" b="9901"/>
          <a:stretch/>
        </p:blipFill>
        <p:spPr>
          <a:xfrm>
            <a:off x="35496" y="1890207"/>
            <a:ext cx="9108504" cy="500993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Rounded Rectangle 1"/>
          <p:cNvSpPr/>
          <p:nvPr/>
        </p:nvSpPr>
        <p:spPr>
          <a:xfrm>
            <a:off x="3059832" y="5392059"/>
            <a:ext cx="27363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683568" y="3645024"/>
            <a:ext cx="3456384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VPN </a:t>
            </a:r>
            <a:r>
              <a:rPr lang="th-TH" sz="2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การใช้เครือข่ายสารสนเทศจากภายนอก </a:t>
            </a:r>
            <a:r>
              <a:rPr lang="th-TH" sz="2800" b="1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มสธ</a:t>
            </a:r>
            <a:r>
              <a:rPr lang="th-TH" sz="2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endParaRPr lang="th-TH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ight Arrow 6"/>
          <p:cNvSpPr/>
          <p:nvPr/>
        </p:nvSpPr>
        <p:spPr>
          <a:xfrm rot="3996736">
            <a:off x="2594962" y="4664750"/>
            <a:ext cx="774113" cy="57606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62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729" r="24999" b="37446"/>
          <a:stretch/>
        </p:blipFill>
        <p:spPr bwMode="auto">
          <a:xfrm>
            <a:off x="1" y="116632"/>
            <a:ext cx="914400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21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583</Words>
  <Application>Microsoft Office PowerPoint</Application>
  <PresentationFormat>On-screen Show (4:3)</PresentationFormat>
  <Paragraphs>92</Paragraphs>
  <Slides>45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  <vt:variant>
        <vt:lpstr>Custom Shows</vt:lpstr>
      </vt:variant>
      <vt:variant>
        <vt:i4>1</vt:i4>
      </vt:variant>
    </vt:vector>
  </HeadingPairs>
  <TitlesOfParts>
    <vt:vector size="47" baseType="lpstr">
      <vt:lpstr>Default Design</vt:lpstr>
      <vt:lpstr>การสืบค้นข้อมูลเพื่อทำวิทยานิพนธ์ ให้ประสบความสำเร็จ</vt:lpstr>
      <vt:lpstr>Slide 2</vt:lpstr>
      <vt:lpstr>หนามแหลมแทงใจของมือใหม่</vt:lpstr>
      <vt:lpstr>กลุ่มที่เริ่มจากงานที่ทำ</vt:lpstr>
      <vt:lpstr>อุปสรรคที่พบ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ตัวอย่าง</vt:lpstr>
      <vt:lpstr>Slide 40</vt:lpstr>
      <vt:lpstr>Slide 41</vt:lpstr>
      <vt:lpstr>Slide 42</vt:lpstr>
      <vt:lpstr>Slide 43</vt:lpstr>
      <vt:lpstr>ปัญหาของนักศึกษาที่ครูอยากมีส่วนร่วม</vt:lpstr>
      <vt:lpstr>ของฝากจากใจ</vt:lpstr>
      <vt:lpstr>Custom Show 1</vt:lpstr>
    </vt:vector>
  </TitlesOfParts>
  <Company>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Somporn P</dc:creator>
  <cp:lastModifiedBy>นงลักษณ์ มาตวังแสง</cp:lastModifiedBy>
  <cp:revision>60</cp:revision>
  <dcterms:created xsi:type="dcterms:W3CDTF">2007-08-29T02:09:22Z</dcterms:created>
  <dcterms:modified xsi:type="dcterms:W3CDTF">2014-09-24T03:35:09Z</dcterms:modified>
</cp:coreProperties>
</file>